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시작" id="{c12446f5-a8df-f81b-1be7-88fb98238c21}">
          <p14:sldIdLst>
            <p14:sldId id="256"/>
            <p14:sldId id="257"/>
          </p14:sldIdLst>
        </p14:section>
        <p14:section name="A. 귀사 컴퓨터에 폴더 만들기" id="{d9fb834b-ec02-750d-a4a2-bb58e5a17ace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B. eiso와 연결하기" id="{c4c50a1b-b9c7-536b-dd36-a02dafcafedc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마무리" id="{f101845a-70f5-c8f9-6607-6573aec030ee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출력해서 옆에 두고 따라 하는 안내입니다. 준비물을 먼저 확인하십시오.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세 가지 원칙과 오늘 만들 폴더의 완성된 모습입니다. 파랑 폴더는 만들지 않아도 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파일 탐색기는 Windows에서 폴더를 만들고 파일을 옮기는 창입니다.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경영시스템 수립에서 받은 문서를 승인한 뒤 현행본으로 여기에 둡니다. 구판은 따로 보관하십시오.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ICT 경영시스템 운영은 단계 폴더에 번호를 붙입니다(01~16). 화면의 "내 컴퓨터 폴더에 저장"도 같은 번호 이름으로 결과물 폴더를 만듭니다.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브라우저마다 문구가 조금 다릅니다("파일 보기", "파일 수정" 등). 둘 다 허용해야 저장됩니다.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모든 칸에 ✓ 표시가 되면 운영 준비가 끝났습니다.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ko-KR" sz="3200" b="1" dirty="0">
                <a:solidFill>
                  <a:schemeClr val="tx2"/>
                </a:solidFill>
              </a:defRPr>
            </a:lvl1pPr>
          </a:lstStyle>
          <a:p>
            <a:pPr eaLnBrk="0" algn="l" indent="0" marL="0">
              <a:buNone/>
            </a:pPr>
            <a:endParaRPr lang="ko-KR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3444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ko-KR" sz="1600" dirty="0">
                <a:solidFill>
                  <a:schemeClr val="accent6"/>
                </a:solidFill>
              </a:defRPr>
            </a:lvl1pPr>
          </a:lstStyle>
          <a:p>
            <a:pPr eaLnBrk="0" algn="l" indent="0" marL="0">
              <a:buNone/>
            </a:pPr>
            <a:endParaRPr lang="ko-KR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ko-KR" sz="2400" b="1" dirty="0">
                <a:solidFill>
                  <a:schemeClr val="tx2"/>
                </a:solidFill>
              </a:defRPr>
            </a:lvl1pPr>
          </a:lstStyle>
          <a:p>
            <a:pPr eaLnBrk="0" algn="l" indent="0" marL="0">
              <a:buNone/>
            </a:pPr>
            <a:endParaRPr lang="ko-KR" sz="2400" dirty="0"/>
          </a:p>
        </p:txBody>
      </p:sp>
      <p:sp>
        <p:nvSpPr>
          <p:cNvPr id="3" name="Text 0"/>
          <p:cNvSpPr/>
          <p:nvPr/>
        </p:nvSpPr>
        <p:spPr>
          <a:xfrm>
            <a:off x="457200" y="4773168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나를 따르라 · 귀사 컴퓨터와 eiso · ICT 경영시스템 운영</a:t>
            </a:r>
            <a:endParaRPr lang="ko-KR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1003</a:t>
            </a:fld>
            <a:endParaRPr 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null</a:t>
            </a:fld>
            <a:endParaRPr 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3200" b="1" dirty="0">
                <a:solidFill>
                  <a:schemeClr val="tx2"/>
                </a:solidFill>
              </a:rPr>
              <a:t>ICT · 나를 따르라: 귀사 컴퓨터와 eiso 연결하기</a:t>
            </a:r>
            <a:endParaRPr lang="ko-KR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344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l" indent="0" marL="0">
              <a:buNone/>
            </a:pPr>
            <a:r>
              <a:rPr lang="ko-KR" sz="1600" dirty="0">
                <a:solidFill>
                  <a:schemeClr val="accent6"/>
                </a:solidFill>
              </a:rPr>
              <a:t>이 종이를 출력해 컴퓨터 옆에 두고, 한 장씩 그대로 따라 하십시오. 끝나면 확인 칸에 ✓ 표시를 합니다. ICT 경영시스템 운영(ISO/IEC 42001 · ISO/IEC 27001)용입니다.</a:t>
            </a:r>
            <a:endParaRPr lang="ko-KR" sz="1600" dirty="0"/>
          </a:p>
        </p:txBody>
      </p:sp>
      <p:sp>
        <p:nvSpPr>
          <p:cNvPr id="4" name="need"/>
          <p:cNvSpPr/>
          <p:nvPr/>
        </p:nvSpPr>
        <p:spPr>
          <a:xfrm>
            <a:off x="457200" y="1920240"/>
            <a:ext cx="3931920" cy="2651760"/>
          </a:xfrm>
          <a:prstGeom prst="roundRect">
            <a:avLst>
              <a:gd name="adj" fmla="val 3448"/>
            </a:avLst>
          </a:prstGeom>
          <a:solidFill>
            <a:schemeClr val="tx2">
              <a:alpha val="6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20574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600" b="1" dirty="0">
                <a:solidFill>
                  <a:schemeClr val="tx2"/>
                </a:solidFill>
              </a:rPr>
              <a:t>준비물</a:t>
            </a:r>
            <a:endParaRPr lang="ko-KR" sz="1600" dirty="0"/>
          </a:p>
        </p:txBody>
      </p:sp>
      <p:sp>
        <p:nvSpPr>
          <p:cNvPr id="6" name="check"/>
          <p:cNvSpPr/>
          <p:nvPr/>
        </p:nvSpPr>
        <p:spPr>
          <a:xfrm>
            <a:off x="713232" y="252374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78992" y="2487168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Windows 컴퓨터(Mac도 됩니다)</a:t>
            </a:r>
            <a:endParaRPr lang="ko-KR" sz="1400" dirty="0"/>
          </a:p>
        </p:txBody>
      </p:sp>
      <p:sp>
        <p:nvSpPr>
          <p:cNvPr id="8" name="check"/>
          <p:cNvSpPr/>
          <p:nvPr/>
        </p:nvSpPr>
        <p:spPr>
          <a:xfrm>
            <a:off x="713232" y="2926080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78992" y="2889504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Chrome 또는 Edge 브라우저</a:t>
            </a:r>
            <a:endParaRPr lang="ko-KR" sz="1400" dirty="0"/>
          </a:p>
        </p:txBody>
      </p:sp>
      <p:sp>
        <p:nvSpPr>
          <p:cNvPr id="10" name="check"/>
          <p:cNvSpPr/>
          <p:nvPr/>
        </p:nvSpPr>
        <p:spPr>
          <a:xfrm>
            <a:off x="713232" y="3328416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78992" y="329184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eiso 회원 아이디와 운영 이용권</a:t>
            </a:r>
            <a:endParaRPr lang="ko-KR" sz="1400" dirty="0"/>
          </a:p>
        </p:txBody>
      </p:sp>
      <p:sp>
        <p:nvSpPr>
          <p:cNvPr id="12" name="check"/>
          <p:cNvSpPr/>
          <p:nvPr/>
        </p:nvSpPr>
        <p:spPr>
          <a:xfrm>
            <a:off x="713232" y="3730752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78992" y="3694176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AI 방침·AI 시스템 목록·사업계획 파일</a:t>
            </a:r>
            <a:endParaRPr lang="ko-KR" sz="1400" dirty="0"/>
          </a:p>
        </p:txBody>
      </p:sp>
      <p:sp>
        <p:nvSpPr>
          <p:cNvPr id="14" name="check"/>
          <p:cNvSpPr/>
          <p:nvPr/>
        </p:nvSpPr>
        <p:spPr>
          <a:xfrm>
            <a:off x="713232" y="4133088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078992" y="4096512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30분 정도</a:t>
            </a:r>
            <a:endParaRPr lang="ko-KR" sz="1400" dirty="0"/>
          </a:p>
        </p:txBody>
      </p:sp>
      <p:sp>
        <p:nvSpPr>
          <p:cNvPr id="16" name="order"/>
          <p:cNvSpPr/>
          <p:nvPr/>
        </p:nvSpPr>
        <p:spPr>
          <a:xfrm>
            <a:off x="4663440" y="1920240"/>
            <a:ext cx="4023360" cy="2651760"/>
          </a:xfrm>
          <a:prstGeom prst="roundRect">
            <a:avLst>
              <a:gd name="adj" fmla="val 3448"/>
            </a:avLst>
          </a:prstGeom>
          <a:solidFill>
            <a:schemeClr val="accent2">
              <a:alpha val="8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92040" y="2057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600" b="1" dirty="0">
                <a:solidFill>
                  <a:schemeClr val="tx2"/>
                </a:solidFill>
              </a:rPr>
              <a:t>오늘의 순서</a:t>
            </a:r>
            <a:endParaRPr lang="ko-KR" sz="1600" dirty="0"/>
          </a:p>
        </p:txBody>
      </p:sp>
      <p:sp>
        <p:nvSpPr>
          <p:cNvPr id="18" name="Shape 16"/>
          <p:cNvSpPr/>
          <p:nvPr/>
        </p:nvSpPr>
        <p:spPr>
          <a:xfrm>
            <a:off x="4892040" y="256032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92040" y="2560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A</a:t>
            </a:r>
            <a:endParaRPr lang="ko-KR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252374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2"/>
                </a:solidFill>
              </a:rPr>
              <a:t>귀사 컴퓨터에 폴더 만들기</a:t>
            </a:r>
            <a:endParaRPr lang="ko-KR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440680" y="281635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accent6"/>
                </a:solidFill>
              </a:rPr>
              <a:t>따라 하기 1~8</a:t>
            </a:r>
            <a:endParaRPr lang="ko-KR" sz="1200" dirty="0"/>
          </a:p>
        </p:txBody>
      </p:sp>
      <p:sp>
        <p:nvSpPr>
          <p:cNvPr id="22" name="Shape 20"/>
          <p:cNvSpPr/>
          <p:nvPr/>
        </p:nvSpPr>
        <p:spPr>
          <a:xfrm>
            <a:off x="4892040" y="32004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892040" y="3200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B</a:t>
            </a:r>
            <a:endParaRPr lang="ko-KR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440680" y="316382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1"/>
                </a:solidFill>
              </a:rPr>
              <a:t>eiso와 연결하기</a:t>
            </a:r>
            <a:endParaRPr lang="ko-KR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34564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accent6"/>
                </a:solidFill>
              </a:rPr>
              <a:t>따라 하기 9~17</a:t>
            </a:r>
            <a:endParaRPr lang="ko-KR" sz="1200" dirty="0"/>
          </a:p>
        </p:txBody>
      </p:sp>
      <p:sp>
        <p:nvSpPr>
          <p:cNvPr id="26" name="Shape 24"/>
          <p:cNvSpPr/>
          <p:nvPr/>
        </p:nvSpPr>
        <p:spPr>
          <a:xfrm>
            <a:off x="4892040" y="384048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9204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✓</a:t>
            </a:r>
            <a:endParaRPr lang="ko-KR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440680" y="380390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3"/>
                </a:solidFill>
              </a:rPr>
              <a:t>다 했는지 점검하기</a:t>
            </a:r>
            <a:endParaRPr lang="ko-KR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440680" y="40965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accent6"/>
                </a:solidFill>
              </a:rPr>
              <a:t>마지막 장</a:t>
            </a:r>
            <a:endParaRPr lang="ko-KR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4754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eiso AI 경영시스템 플랫폼 · 고객 따라 하기 안내</a:t>
            </a:r>
            <a:endParaRPr lang="ko-KR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먼저 읽기</a:t>
            </a:r>
            <a:endParaRPr lang="ko-KR" sz="14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시작하기 전에: 세 가지 원칙과 완성된 모습</a:t>
            </a:r>
            <a:endParaRPr lang="ko-KR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23444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234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1</a:t>
            </a:r>
            <a:endParaRPr lang="ko-KR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0789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2"/>
                </a:solidFill>
              </a:rPr>
              <a:t>원본은 귀사 컴퓨터</a:t>
            </a:r>
            <a:endParaRPr lang="ko-KR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39903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tx1"/>
                </a:solidFill>
              </a:rPr>
              <a:t>AI 사용 기록·지표·사고와 현행 문서·승인한 프롬프트 원문은 귀사 폴더에 둡니다.</a:t>
            </a:r>
            <a:endParaRPr lang="ko-KR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1792" y="224028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1792" y="22402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2</a:t>
            </a:r>
            <a:endParaRPr lang="ko-KR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08483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1"/>
                </a:solidFill>
              </a:rPr>
              <a:t>작성·분석은 eiso</a:t>
            </a:r>
            <a:endParaRPr lang="ko-KR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0487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tx1"/>
                </a:solidFill>
              </a:rPr>
              <a:t>폴더를 지정하면 브라우저 안에서 읽어 AI가 화면에 씁니다. 파일은 서버로 가지 않습니다.</a:t>
            </a:r>
            <a:endParaRPr lang="ko-KR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3">
              <a:alpha val="10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24612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21792" y="3246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3</a:t>
            </a:r>
            <a:endParaRPr lang="ko-KR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90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3"/>
                </a:solidFill>
              </a:rPr>
              <a:t>보관은 고를 때만</a:t>
            </a:r>
            <a:endParaRPr lang="ko-KR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41071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tx1"/>
                </a:solidFill>
              </a:rPr>
              <a:t>결과를 저장할지, 어디에 저장할지는 귀사가 고릅니다.</a:t>
            </a:r>
            <a:endParaRPr lang="ko-KR" sz="1200" dirty="0"/>
          </a:p>
        </p:txBody>
      </p:sp>
      <p:sp>
        <p:nvSpPr>
          <p:cNvPr id="20" name="done"/>
          <p:cNvSpPr/>
          <p:nvPr/>
        </p:nvSpPr>
        <p:spPr>
          <a:xfrm>
            <a:off x="4754880" y="1005840"/>
            <a:ext cx="3931920" cy="2880360"/>
          </a:xfrm>
          <a:prstGeom prst="roundRect">
            <a:avLst>
              <a:gd name="adj" fmla="val 3175"/>
            </a:avLst>
          </a:prstGeom>
          <a:solidFill>
            <a:schemeClr val="tx2">
              <a:alpha val="5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93776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tx2"/>
                </a:solidFill>
              </a:rPr>
              <a:t>오늘 만들 폴더(완성된 모습)</a:t>
            </a:r>
            <a:endParaRPr lang="ko-KR" sz="1300" dirty="0"/>
          </a:p>
        </p:txBody>
      </p:sp>
      <p:sp>
        <p:nvSpPr>
          <p:cNvPr id="22" name="Shape 20"/>
          <p:cNvSpPr/>
          <p:nvPr/>
        </p:nvSpPr>
        <p:spPr>
          <a:xfrm>
            <a:off x="4937760" y="150876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937760" y="154167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39512" y="1463040"/>
            <a:ext cx="1722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eiso 보관 폴더</a:t>
            </a:r>
            <a:endParaRPr lang="ko-KR" sz="1200" dirty="0"/>
          </a:p>
        </p:txBody>
      </p:sp>
      <p:sp>
        <p:nvSpPr>
          <p:cNvPr id="25" name="Shape 23"/>
          <p:cNvSpPr/>
          <p:nvPr/>
        </p:nvSpPr>
        <p:spPr>
          <a:xfrm>
            <a:off x="5047488" y="190195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47488" y="1719072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248656" y="180136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48656" y="183428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550408" y="1755648"/>
            <a:ext cx="12877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AI경영시스템</a:t>
            </a:r>
            <a:endParaRPr lang="ko-KR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746748" y="1755648"/>
            <a:ext cx="18486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귀사가 만듦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5358384" y="219456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358384" y="2011680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559552" y="209397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59552" y="212689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861304" y="2048256"/>
            <a:ext cx="9982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00_문서</a:t>
            </a:r>
            <a:endParaRPr lang="ko-KR" sz="1200" dirty="0"/>
          </a:p>
        </p:txBody>
      </p:sp>
      <p:sp>
        <p:nvSpPr>
          <p:cNvPr id="36" name="Shape 34"/>
          <p:cNvSpPr/>
          <p:nvPr/>
        </p:nvSpPr>
        <p:spPr>
          <a:xfrm>
            <a:off x="5358384" y="2487168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58384" y="2011680"/>
            <a:ext cx="914" cy="47548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559552" y="238658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559552" y="241950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861304" y="2340864"/>
            <a:ext cx="1722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01_AI 상황분석</a:t>
            </a:r>
            <a:endParaRPr lang="ko-KR" sz="1200" dirty="0"/>
          </a:p>
        </p:txBody>
      </p:sp>
      <p:sp>
        <p:nvSpPr>
          <p:cNvPr id="41" name="Shape 39"/>
          <p:cNvSpPr/>
          <p:nvPr/>
        </p:nvSpPr>
        <p:spPr>
          <a:xfrm>
            <a:off x="5358384" y="277977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358384" y="2011680"/>
            <a:ext cx="914" cy="76809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559552" y="267919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559552" y="271211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5861304" y="2633472"/>
            <a:ext cx="12877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09_운용관리</a:t>
            </a:r>
            <a:endParaRPr lang="ko-KR" sz="1200" dirty="0"/>
          </a:p>
        </p:txBody>
      </p:sp>
      <p:sp>
        <p:nvSpPr>
          <p:cNvPr id="46" name="Shape 44"/>
          <p:cNvSpPr/>
          <p:nvPr/>
        </p:nvSpPr>
        <p:spPr>
          <a:xfrm>
            <a:off x="5047488" y="3072384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047488" y="1719072"/>
            <a:ext cx="914" cy="1353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248656" y="297180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248656" y="300471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5550408" y="292608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ICT 경영시스템 운영</a:t>
            </a:r>
            <a:endParaRPr lang="ko-KR" sz="1200" dirty="0"/>
          </a:p>
        </p:txBody>
      </p:sp>
      <p:sp>
        <p:nvSpPr>
          <p:cNvPr id="51" name="Text 49"/>
          <p:cNvSpPr txBox="1"/>
          <p:nvPr/>
        </p:nvSpPr>
        <p:spPr>
          <a:xfrm>
            <a:off x="7470648" y="2926080"/>
            <a:ext cx="1124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eiso가 만듦</a:t>
            </a:r>
            <a:endParaRPr lang="ko-KR" sz="1000" dirty="0"/>
          </a:p>
        </p:txBody>
      </p:sp>
      <p:sp>
        <p:nvSpPr>
          <p:cNvPr id="52" name="Shape 50"/>
          <p:cNvSpPr/>
          <p:nvPr/>
        </p:nvSpPr>
        <p:spPr>
          <a:xfrm>
            <a:off x="5358384" y="336499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358384" y="3182112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559552" y="326440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559552" y="329732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5861304" y="3218688"/>
            <a:ext cx="259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01_AI 상황분석 › 결과물</a:t>
            </a:r>
            <a:endParaRPr lang="ko-KR" sz="1200" dirty="0"/>
          </a:p>
        </p:txBody>
      </p:sp>
      <p:sp>
        <p:nvSpPr>
          <p:cNvPr id="57" name="Shape 55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tx2">
              <a:alpha val="8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685800" y="41148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tx1"/>
                </a:solidFill>
              </a:rPr>
              <a:t>색  </a:t>
            </a:r>
            <a:r>
              <a:rPr lang="ko-KR" sz="1300" dirty="0">
                <a:solidFill>
                  <a:schemeClr val="tx1"/>
                </a:solidFill>
              </a:rPr>
              <a:t>노랑 = 처음 고르는 보관 폴더 · 초록 = 귀사가 만듦 · 파랑 = eiso가 저장할 때 만듦</a:t>
            </a:r>
            <a:endParaRPr lang="ko-KR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2</a:t>
            </a:fld>
            <a:endParaRPr lang="ko-K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1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파일 탐색기를 엽니다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키보드의 ⊞ Win 키를 누른 채로 E 키를 누릅니다.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또는 화면 아래 작업 표시줄의 노란 폴더 그림을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Mac은 Dock에서 Finder를 엽니다.</a:t>
            </a:r>
            <a:endParaRPr lang="ko-KR" sz="1400" dirty="0"/>
          </a:p>
        </p:txBody>
      </p:sp>
      <p:sp>
        <p:nvSpPr>
          <p:cNvPr id="15" name="Shape 13"/>
          <p:cNvSpPr/>
          <p:nvPr/>
        </p:nvSpPr>
        <p:spPr>
          <a:xfrm>
            <a:off x="4846320" y="1234440"/>
            <a:ext cx="118872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4846320" y="12344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600" b="1" dirty="0">
                <a:solidFill>
                  <a:schemeClr val="tx2"/>
                </a:solidFill>
              </a:rPr>
              <a:t>⊞ Win</a:t>
            </a:r>
            <a:endParaRPr lang="ko-KR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126480" y="123444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2200" b="1" dirty="0">
                <a:solidFill>
                  <a:schemeClr val="tx2"/>
                </a:solidFill>
              </a:rPr>
              <a:t>+</a:t>
            </a:r>
            <a:endParaRPr lang="ko-KR" sz="2200" dirty="0"/>
          </a:p>
        </p:txBody>
      </p:sp>
      <p:sp>
        <p:nvSpPr>
          <p:cNvPr id="18" name="Shape 16"/>
          <p:cNvSpPr/>
          <p:nvPr/>
        </p:nvSpPr>
        <p:spPr>
          <a:xfrm>
            <a:off x="6583680" y="1234440"/>
            <a:ext cx="73152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583680" y="123444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600" b="1" dirty="0">
                <a:solidFill>
                  <a:schemeClr val="tx2"/>
                </a:solidFill>
              </a:rPr>
              <a:t>E</a:t>
            </a:r>
            <a:endParaRPr lang="ko-KR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accent6"/>
                </a:solidFill>
              </a:rPr>
              <a:t>동시에 누릅니다</a:t>
            </a:r>
            <a:endParaRPr lang="ko-KR" sz="1200" dirty="0"/>
          </a:p>
        </p:txBody>
      </p:sp>
      <p:sp>
        <p:nvSpPr>
          <p:cNvPr id="21" name="taskbar"/>
          <p:cNvSpPr/>
          <p:nvPr/>
        </p:nvSpPr>
        <p:spPr>
          <a:xfrm>
            <a:off x="4572000" y="3246120"/>
            <a:ext cx="4114800" cy="50292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34924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897880" y="3355848"/>
            <a:ext cx="156362" cy="96012"/>
          </a:xfrm>
          <a:prstGeom prst="roundRect">
            <a:avLst>
              <a:gd name="adj" fmla="val 2857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897880" y="3405226"/>
            <a:ext cx="347472" cy="224942"/>
          </a:xfrm>
          <a:prstGeom prst="roundRect">
            <a:avLst>
              <a:gd name="adj" fmla="val 1626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4652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99516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72784" y="29718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272784" y="29718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0" y="376732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작업 표시줄</a:t>
            </a:r>
            <a:endParaRPr lang="ko-KR" sz="1000" dirty="0"/>
          </a:p>
        </p:txBody>
      </p:sp>
      <p:sp>
        <p:nvSpPr>
          <p:cNvPr id="3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"파일 탐색기" 창이 열렸습니다.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3</a:t>
            </a:fld>
            <a:endParaRPr lang="ko-K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2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폴더를 둘 곳을 고릅니다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왼쪽 목록에서 "문서"를 누릅니다.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D: 디스크를 쓰면 "로컬 디스크 (D:)", 회사 공유 폴더(NAS)를 쓰면 그 폴더를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여럿이 함께 쓰면 공유 폴더를 권합니다.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회사 서식</a:t>
            </a:r>
            <a:endParaRPr lang="ko-KR" sz="1000" dirty="0"/>
          </a:p>
        </p:txBody>
      </p:sp>
      <p:sp>
        <p:nvSpPr>
          <p:cNvPr id="28" name="Shape 26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2026 사업계획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6108192" y="267004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회의록</a:t>
            </a:r>
            <a:endParaRPr lang="ko-KR" sz="1000" dirty="0"/>
          </a:p>
        </p:txBody>
      </p:sp>
      <p:sp>
        <p:nvSpPr>
          <p:cNvPr id="33" name="Shape 31"/>
          <p:cNvSpPr/>
          <p:nvPr/>
        </p:nvSpPr>
        <p:spPr>
          <a:xfrm>
            <a:off x="5440680" y="230428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440680" y="23042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35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6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오른쪽에 고른 곳의 파일과 폴더가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4</a:t>
            </a:fld>
            <a:endParaRPr lang="ko-K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3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"eiso 보관 폴더"를 만듭니다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Ctrl + Shift + N 을 누릅니다(또는 위쪽 "새로 만들기 › 폴더").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"새 폴더" 이름 칸에 eiso 보관 폴더 라고 적습니다.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Enter 를 누릅니다.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1691640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15000"/>
            </a:schemeClr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accent1"/>
                </a:solidFill>
              </a:rPr>
              <a:t>+ 새로 만들기 › 폴더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6537960" y="1417320"/>
            <a:ext cx="20116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601968" y="141732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4" name="Shape 22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7" name="Shape 25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회사 서식</a:t>
            </a:r>
            <a:endParaRPr lang="ko-KR" sz="1000" dirty="0"/>
          </a:p>
        </p:txBody>
      </p:sp>
      <p:sp>
        <p:nvSpPr>
          <p:cNvPr id="30" name="Shape 28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2026 사업계획</a:t>
            </a:r>
            <a:endParaRPr lang="ko-KR" sz="1000" dirty="0"/>
          </a:p>
        </p:txBody>
      </p:sp>
      <p:sp>
        <p:nvSpPr>
          <p:cNvPr id="33" name="Shape 31"/>
          <p:cNvSpPr/>
          <p:nvPr/>
        </p:nvSpPr>
        <p:spPr>
          <a:xfrm>
            <a:off x="6071616" y="268833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71616" y="272454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19088" y="263347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eiso 보관 폴더</a:t>
            </a:r>
            <a:endParaRPr lang="ko-KR" sz="1000" dirty="0"/>
          </a:p>
        </p:txBody>
      </p:sp>
      <p:sp>
        <p:nvSpPr>
          <p:cNvPr id="37" name="Shape 35"/>
          <p:cNvSpPr/>
          <p:nvPr/>
        </p:nvSpPr>
        <p:spPr>
          <a:xfrm>
            <a:off x="6309360" y="128016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309360" y="1280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39" name="Shape 37"/>
          <p:cNvSpPr/>
          <p:nvPr/>
        </p:nvSpPr>
        <p:spPr>
          <a:xfrm>
            <a:off x="8275320" y="2615184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8275320" y="26151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41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2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"eiso 보관 폴더"가 생겼습니다. 이 폴더가 앞으로 모든 자료의 집입니다.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5</a:t>
            </a:fld>
            <a:endParaRPr lang="ko-K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4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그 안에 "AI경영시스템" 폴더를 만듭니다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"eiso 보관 폴더"를 두 번 눌러(더블클릭) 들어갑니다.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Ctrl + Shift + N → AI경영시스템 → Enter. (ISO/IEC 27001만 운영하면 정보보호경영시스템)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"AI경영시스템"을 두 번 눌러 들어갑니다.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문서 › eiso 보관 폴더 › AI경영시스템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8138160" y="128016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138160" y="1280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172200" y="20116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(아직 빈 폴더)</a:t>
            </a:r>
            <a:endParaRPr lang="ko-KR" sz="1100" dirty="0"/>
          </a:p>
        </p:txBody>
      </p:sp>
      <p:sp>
        <p:nvSpPr>
          <p:cNvPr id="28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29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위쪽 주소 칸에 "eiso 보관 폴더 › AI경영시스템"이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6</a:t>
            </a:fld>
            <a:endParaRPr lang="ko-K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5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"00_문서"를 만들고 현행 문서를 넣습니다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Ctrl + Shift + N → 00_문서 → Enter.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AI 방침·매뉴얼·절차서·적용명세서 파일을 고르고 Ctrl + C(복사).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"00_문서"에 들어가 Ctrl + V(붙여넣기).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… › AI경영시스템 › 00_문서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6108192" y="193852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AI 방침.docx</a:t>
            </a:r>
            <a:endParaRPr lang="ko-KR" sz="1000" dirty="0"/>
          </a:p>
        </p:txBody>
      </p:sp>
      <p:sp>
        <p:nvSpPr>
          <p:cNvPr id="27" name="Shape 25"/>
          <p:cNvSpPr/>
          <p:nvPr/>
        </p:nvSpPr>
        <p:spPr>
          <a:xfrm>
            <a:off x="6108192" y="230428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AI 경영 매뉴얼.docx</a:t>
            </a:r>
            <a:endParaRPr lang="ko-KR" sz="1000" dirty="0"/>
          </a:p>
        </p:txBody>
      </p:sp>
      <p:sp>
        <p:nvSpPr>
          <p:cNvPr id="29" name="Shape 27"/>
          <p:cNvSpPr/>
          <p:nvPr/>
        </p:nvSpPr>
        <p:spPr>
          <a:xfrm>
            <a:off x="6108192" y="267004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적용명세서.xlsx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8275320" y="187452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275320" y="18745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33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4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"00_문서" 안에 AI 방침·현행 문서·적용명세서가 있습니다. 10 문서화된 정보 관리 단계가 이 폴더를 읽습니다.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7</a:t>
            </a:fld>
            <a:endParaRPr lang="ko-K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6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첫 단계 폴더 "01_AI 상황분석"을 만듭니다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"AI경영시스템"으로 돌아옵니다(Alt + ← 또는 주소 칸에서 "AI경영시스템" 누르기).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Ctrl + Shift + N → 01_AI 상황분석 → Enter. 이름 앞의 번호는 운영 단계 번호입니다.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그 단계에 지정할 자료(사업계획·AI 시스템 목록·이해관계자 의견)를 넣습니다.</a:t>
            </a:r>
            <a:endParaRPr lang="ko-KR" sz="1400" dirty="0"/>
          </a:p>
        </p:txBody>
      </p:sp>
      <p:sp>
        <p:nvSpPr>
          <p:cNvPr id="15" name="fig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800600" y="12344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00600" y="12673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102352" y="1188720"/>
            <a:ext cx="13722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2"/>
                </a:solidFill>
              </a:rPr>
              <a:t>AI경영시스템</a:t>
            </a:r>
            <a:endParaRPr lang="ko-KR" sz="1300" dirty="0"/>
          </a:p>
        </p:txBody>
      </p:sp>
      <p:sp>
        <p:nvSpPr>
          <p:cNvPr id="19" name="Shape 17"/>
          <p:cNvSpPr/>
          <p:nvPr/>
        </p:nvSpPr>
        <p:spPr>
          <a:xfrm>
            <a:off x="4910328" y="18745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910328" y="1609344"/>
            <a:ext cx="914" cy="2651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84648" y="16916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84648" y="17245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0" y="1645920"/>
            <a:ext cx="105854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2"/>
                </a:solidFill>
              </a:rPr>
              <a:t>00_문서</a:t>
            </a:r>
            <a:endParaRPr lang="ko-KR" sz="1300" dirty="0"/>
          </a:p>
        </p:txBody>
      </p:sp>
      <p:sp>
        <p:nvSpPr>
          <p:cNvPr id="24" name="Shape 22"/>
          <p:cNvSpPr/>
          <p:nvPr/>
        </p:nvSpPr>
        <p:spPr>
          <a:xfrm>
            <a:off x="4910328" y="23317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10328" y="1609344"/>
            <a:ext cx="914" cy="7223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84648" y="21488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84648" y="21817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0" y="2103120"/>
            <a:ext cx="1842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2"/>
                </a:solidFill>
              </a:rPr>
              <a:t>01_AI 상황분석</a:t>
            </a:r>
            <a:endParaRPr lang="ko-KR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7237730" y="2103120"/>
            <a:ext cx="13119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첫 단계</a:t>
            </a:r>
            <a:endParaRPr lang="ko-KR" sz="1000" dirty="0"/>
          </a:p>
        </p:txBody>
      </p:sp>
      <p:sp>
        <p:nvSpPr>
          <p:cNvPr id="30" name="Shape 28"/>
          <p:cNvSpPr/>
          <p:nvPr/>
        </p:nvSpPr>
        <p:spPr>
          <a:xfrm>
            <a:off x="5294376" y="27889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294376" y="2523744"/>
            <a:ext cx="914" cy="2651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568696" y="25603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사업계획.docx · AI 시스템 목록.xlsx</a:t>
            </a:r>
            <a:endParaRPr lang="ko-KR" sz="1100" dirty="0"/>
          </a:p>
        </p:txBody>
      </p:sp>
      <p:sp>
        <p:nvSpPr>
          <p:cNvPr id="33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4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"01_AI 상황분석" 안에 이 단계에 쓸 자료가 있습니다.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8</a:t>
            </a:fld>
            <a:endParaRPr lang="ko-K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7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나머지 단계 폴더는 복사해서 이름만 바꿉니다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"01_AI 상황분석"을 한 번 누르고 Ctrl + C, Ctrl + V 한 뒤 F2 로 이름을 바꿉니다.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운영할 단계만큼 되풀이합니다(예: 05_AI 리스크평가, 09_운용관리, 12_내부심사, 14_경영검토).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복사본 안의 자료는 지우고 그 단계 자료를 넣습니다.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… › eiso 보관 폴더 › AI경영시스템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00_문서</a:t>
            </a:r>
            <a:endParaRPr lang="ko-KR" sz="1000" dirty="0"/>
          </a:p>
        </p:txBody>
      </p:sp>
      <p:sp>
        <p:nvSpPr>
          <p:cNvPr id="28" name="Shape 26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01_AI 상황분석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6071616" y="268833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071616" y="272454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19088" y="263347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05_AI 리스크평가</a:t>
            </a:r>
            <a:endParaRPr lang="ko-KR" sz="1000" dirty="0"/>
          </a:p>
        </p:txBody>
      </p:sp>
      <p:sp>
        <p:nvSpPr>
          <p:cNvPr id="35" name="Shape 33"/>
          <p:cNvSpPr/>
          <p:nvPr/>
        </p:nvSpPr>
        <p:spPr>
          <a:xfrm>
            <a:off x="6071616" y="305409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071616" y="309030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483096" y="301752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09_운용관리</a:t>
            </a:r>
            <a:endParaRPr lang="ko-KR" sz="1000" dirty="0"/>
          </a:p>
        </p:txBody>
      </p:sp>
      <p:sp>
        <p:nvSpPr>
          <p:cNvPr id="38" name="Shape 36"/>
          <p:cNvSpPr/>
          <p:nvPr/>
        </p:nvSpPr>
        <p:spPr>
          <a:xfrm>
            <a:off x="7818120" y="324612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39" name="Text 37"/>
          <p:cNvSpPr txBox="1"/>
          <p:nvPr/>
        </p:nvSpPr>
        <p:spPr>
          <a:xfrm>
            <a:off x="7818120" y="324612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tx2"/>
                </a:solidFill>
              </a:rPr>
              <a:t>F2</a:t>
            </a:r>
            <a:endParaRPr lang="ko-KR" sz="1400" dirty="0"/>
          </a:p>
        </p:txBody>
      </p:sp>
      <p:sp>
        <p:nvSpPr>
          <p:cNvPr id="40" name="Shape 38"/>
          <p:cNvSpPr/>
          <p:nvPr/>
        </p:nvSpPr>
        <p:spPr>
          <a:xfrm>
            <a:off x="8275320" y="2615184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8275320" y="26151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4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번호 붙은 단계 폴더가 운영할 단계만큼 있습니다.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9</a:t>
            </a:fld>
            <a:endParaRPr lang="ko-K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8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"09_운용관리"에 승인한 프롬프트 원문을 둡니다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"09_운용관리" 안에 "프롬프트" 폴더를 만듭니다.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승인한 프롬프트 원문을 판마다 파일로 넣습니다(예: AIP-QA-001_Rev2.1.txt).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eiso 운용관리 대장에는 위치·개정번호·지문만 적고 원문은 귀사가 보관합니다.</a:t>
            </a:r>
            <a:endParaRPr lang="ko-KR" sz="1400" dirty="0"/>
          </a:p>
        </p:txBody>
      </p:sp>
      <p:sp>
        <p:nvSpPr>
          <p:cNvPr id="15" name="done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116128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119420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56632" y="1115568"/>
            <a:ext cx="1722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eiso 보관 폴더</a:t>
            </a:r>
            <a:endParaRPr lang="ko-KR" sz="1200" dirty="0"/>
          </a:p>
        </p:txBody>
      </p:sp>
      <p:sp>
        <p:nvSpPr>
          <p:cNvPr id="19" name="Shape 17"/>
          <p:cNvSpPr/>
          <p:nvPr/>
        </p:nvSpPr>
        <p:spPr>
          <a:xfrm>
            <a:off x="4864608" y="1581912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1389888"/>
            <a:ext cx="914" cy="19202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84064" y="147218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84064" y="150510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85816" y="1426464"/>
            <a:ext cx="12877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AI경영시스템</a:t>
            </a:r>
            <a:endParaRPr lang="ko-KR" sz="1200" dirty="0"/>
          </a:p>
        </p:txBody>
      </p:sp>
      <p:sp>
        <p:nvSpPr>
          <p:cNvPr id="24" name="Shape 22"/>
          <p:cNvSpPr/>
          <p:nvPr/>
        </p:nvSpPr>
        <p:spPr>
          <a:xfrm>
            <a:off x="5193792" y="189280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193792" y="1700784"/>
            <a:ext cx="914" cy="19202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13248" y="178308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13248" y="181599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715000" y="1737360"/>
            <a:ext cx="9982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00_문서</a:t>
            </a:r>
            <a:endParaRPr lang="ko-KR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6621780" y="1737360"/>
            <a:ext cx="19735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현행 문서·AI 방침</a:t>
            </a:r>
            <a:endParaRPr lang="ko-KR" sz="1000" dirty="0"/>
          </a:p>
        </p:txBody>
      </p:sp>
      <p:sp>
        <p:nvSpPr>
          <p:cNvPr id="30" name="Shape 28"/>
          <p:cNvSpPr/>
          <p:nvPr/>
        </p:nvSpPr>
        <p:spPr>
          <a:xfrm>
            <a:off x="5193792" y="2203704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93792" y="1700784"/>
            <a:ext cx="914" cy="50292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13248" y="209397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413248" y="212689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715000" y="2048256"/>
            <a:ext cx="1722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01_AI 상황분석</a:t>
            </a:r>
            <a:endParaRPr lang="ko-KR" sz="1200" dirty="0"/>
          </a:p>
        </p:txBody>
      </p:sp>
      <p:sp>
        <p:nvSpPr>
          <p:cNvPr id="35" name="Shape 33"/>
          <p:cNvSpPr/>
          <p:nvPr/>
        </p:nvSpPr>
        <p:spPr>
          <a:xfrm>
            <a:off x="5193792" y="2514600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93792" y="1700784"/>
            <a:ext cx="914" cy="81381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413248" y="240487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13248" y="243779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715000" y="2359152"/>
            <a:ext cx="18669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05_AI 리스크평가</a:t>
            </a:r>
            <a:endParaRPr lang="ko-KR" sz="1200" dirty="0"/>
          </a:p>
        </p:txBody>
      </p:sp>
      <p:sp>
        <p:nvSpPr>
          <p:cNvPr id="40" name="Shape 38"/>
          <p:cNvSpPr/>
          <p:nvPr/>
        </p:nvSpPr>
        <p:spPr>
          <a:xfrm>
            <a:off x="5193792" y="2825496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193792" y="1700784"/>
            <a:ext cx="914" cy="11247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13248" y="271576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413248" y="274868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715000" y="2670048"/>
            <a:ext cx="12877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09_운용관리</a:t>
            </a:r>
            <a:endParaRPr lang="ko-KR" sz="1200" dirty="0"/>
          </a:p>
        </p:txBody>
      </p:sp>
      <p:sp>
        <p:nvSpPr>
          <p:cNvPr id="45" name="Shape 43"/>
          <p:cNvSpPr/>
          <p:nvPr/>
        </p:nvSpPr>
        <p:spPr>
          <a:xfrm>
            <a:off x="5522976" y="3136392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522976" y="2944368"/>
            <a:ext cx="914" cy="19202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742432" y="302666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742432" y="305958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044184" y="2980944"/>
            <a:ext cx="85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프롬프트</a:t>
            </a:r>
            <a:endParaRPr lang="ko-KR" sz="1200" dirty="0"/>
          </a:p>
        </p:txBody>
      </p:sp>
      <p:sp>
        <p:nvSpPr>
          <p:cNvPr id="50" name="Text 48"/>
          <p:cNvSpPr txBox="1"/>
          <p:nvPr/>
        </p:nvSpPr>
        <p:spPr>
          <a:xfrm>
            <a:off x="6806184" y="2980944"/>
            <a:ext cx="1789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승인한 원문</a:t>
            </a:r>
            <a:endParaRPr lang="ko-KR" sz="1000" dirty="0"/>
          </a:p>
        </p:txBody>
      </p:sp>
      <p:sp>
        <p:nvSpPr>
          <p:cNvPr id="51" name="Shape 49"/>
          <p:cNvSpPr/>
          <p:nvPr/>
        </p:nvSpPr>
        <p:spPr>
          <a:xfrm>
            <a:off x="5193792" y="344728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193792" y="1700784"/>
            <a:ext cx="914" cy="174650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5413248" y="329184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… 운영하는 단계마다(번호를 붙여)</a:t>
            </a:r>
            <a:endParaRPr lang="ko-KR" sz="1100" dirty="0"/>
          </a:p>
        </p:txBody>
      </p:sp>
      <p:sp>
        <p:nvSpPr>
          <p:cNvPr id="54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55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귀사 컴퓨터 준비가 끝났습니다. 오른쪽 그림과 같은지 확인합니다.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10</a:t>
            </a:fld>
            <a:endParaRPr lang="ko-K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9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eiso에 들어가 로그인합니다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Chrome 또는 Edge를 엽니다(폴더에 저장하는 기능은 이 두 브라우저에서 됩니다).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주소 칸에 eiso.co.kr 을 적고 Enter.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위쪽 "로그인"을 눌러 아이디·비밀번호를 넣습니다.</a:t>
            </a:r>
            <a:endParaRPr lang="ko-KR" sz="14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eiso.co.kr</a:t>
            </a:r>
            <a:endParaRPr lang="ko-KR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4754880" y="15544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eiso AI 경영시스템 플랫폼</a:t>
            </a:r>
            <a:endParaRPr lang="ko-KR" sz="1100" dirty="0"/>
          </a:p>
        </p:txBody>
      </p:sp>
      <p:sp>
        <p:nvSpPr>
          <p:cNvPr id="23" name="Shape 21"/>
          <p:cNvSpPr/>
          <p:nvPr/>
        </p:nvSpPr>
        <p:spPr>
          <a:xfrm>
            <a:off x="7589520" y="1527048"/>
            <a:ext cx="960120" cy="310896"/>
          </a:xfrm>
          <a:prstGeom prst="roundRect">
            <a:avLst>
              <a:gd name="adj" fmla="val 14706"/>
            </a:avLst>
          </a:prstGeom>
          <a:solidFill>
            <a:schemeClr val="accent1">
              <a:alpha val="12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589520" y="152704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000" b="1" dirty="0">
                <a:solidFill>
                  <a:schemeClr val="accent1"/>
                </a:solidFill>
              </a:rPr>
              <a:t>로그인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8339328" y="123444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339328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27" name="Shape 25"/>
          <p:cNvSpPr/>
          <p:nvPr/>
        </p:nvSpPr>
        <p:spPr>
          <a:xfrm>
            <a:off x="4892040" y="9144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892040" y="914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2011680"/>
            <a:ext cx="3749040" cy="1737360"/>
          </a:xfrm>
          <a:prstGeom prst="rect">
            <a:avLst/>
          </a:prstGeom>
          <a:solidFill>
            <a:schemeClr val="bg2">
              <a:alpha val="6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3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위쪽에 "로그아웃"이 보이면 로그인된 것입니다.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11</a:t>
            </a:fld>
            <a:endParaRPr lang="ko-K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10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ICT 경영시스템 운영 화면을 엽니다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위쪽 메뉴 "경영시스템 운영"에서 "ICT 경영시스템 운영"을 누릅니다.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화면을 아래로 내려 "AI 운영 단계 선정"까지 갑니다.</a:t>
            </a:r>
            <a:endParaRPr lang="ko-KR" sz="1400" dirty="0"/>
          </a:p>
        </p:txBody>
      </p:sp>
      <p:sp>
        <p:nvSpPr>
          <p:cNvPr id="12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eiso.co.kr/html/sub02_75</a:t>
            </a:r>
            <a:endParaRPr lang="ko-KR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4709160" y="150876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ctr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경영시스템 수립</a:t>
            </a:r>
            <a:endParaRPr lang="ko-KR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852160" y="15087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ctr" indent="0" marL="0">
              <a:buNone/>
            </a:pPr>
            <a:r>
              <a:rPr lang="ko-KR" sz="1000" b="1" dirty="0">
                <a:solidFill>
                  <a:schemeClr val="accent1"/>
                </a:solidFill>
              </a:rPr>
              <a:t>경영시스템 운영</a:t>
            </a:r>
            <a:endParaRPr lang="ko-KR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1508760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ctr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커뮤니티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6035040" y="1801368"/>
            <a:ext cx="2194560" cy="105156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126480" y="1837944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900" dirty="0">
                <a:solidFill>
                  <a:schemeClr val="tx1"/>
                </a:solidFill>
              </a:rPr>
              <a:t>경영시스템 운영 안내</a:t>
            </a:r>
            <a:endParaRPr lang="ko-KR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126480" y="208483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900" dirty="0">
                <a:solidFill>
                  <a:schemeClr val="tx1"/>
                </a:solidFill>
              </a:rPr>
              <a:t>경제적 번영 운영</a:t>
            </a:r>
            <a:endParaRPr lang="ko-KR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6126480" y="2331720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900" dirty="0">
                <a:solidFill>
                  <a:schemeClr val="tx1"/>
                </a:solidFill>
              </a:rPr>
              <a:t>사회적가치 운영</a:t>
            </a:r>
            <a:endParaRPr lang="ko-KR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6126480" y="2578608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900" b="1" dirty="0">
                <a:solidFill>
                  <a:schemeClr val="accent1"/>
                </a:solidFill>
              </a:rPr>
              <a:t>ICT 경영시스템 운영</a:t>
            </a:r>
            <a:endParaRPr lang="ko-KR" sz="900" dirty="0"/>
          </a:p>
        </p:txBody>
      </p:sp>
      <p:sp>
        <p:nvSpPr>
          <p:cNvPr id="27" name="Shape 25"/>
          <p:cNvSpPr/>
          <p:nvPr/>
        </p:nvSpPr>
        <p:spPr>
          <a:xfrm>
            <a:off x="8275320" y="2542032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275320" y="25420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2971800"/>
            <a:ext cx="3749040" cy="777240"/>
          </a:xfrm>
          <a:prstGeom prst="roundRect">
            <a:avLst>
              <a:gd name="adj" fmla="val 11765"/>
            </a:avLst>
          </a:prstGeom>
          <a:solidFill>
            <a:schemeClr val="accent1">
              <a:alpha val="8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892040" y="3017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accent1"/>
                </a:solidFill>
              </a:rPr>
              <a:t>AI 운영 단계 선정</a:t>
            </a:r>
            <a:endParaRPr lang="ko-KR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4892040" y="33101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운영하는 표준 · 적용범위(AI 역할) · 운영 단계</a:t>
            </a:r>
            <a:endParaRPr lang="ko-KR" sz="1000" dirty="0"/>
          </a:p>
        </p:txBody>
      </p:sp>
      <p:sp>
        <p:nvSpPr>
          <p:cNvPr id="32" name="Shape 30"/>
          <p:cNvSpPr/>
          <p:nvPr/>
        </p:nvSpPr>
        <p:spPr>
          <a:xfrm>
            <a:off x="8229600" y="283464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29600" y="28346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34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5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운영하는 표준·적용범위(AI 역할)·운영 단계를 고르는 칸이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12</a:t>
            </a:fld>
            <a:endParaRPr lang="ko-K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11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표준·적용범위·단계를 고릅니다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운영하는 표준을 고릅니다(ISO/IEC 42001, ISO/IEC 27001, 둘 다 가능).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적용범위(AI 역할)를 고릅니다(개발·공급·사용, 여럿 가능).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운영 단계에서 "1 AI 상황분석"을 고릅니다.</a:t>
            </a:r>
            <a:endParaRPr lang="ko-KR" sz="14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eiso.co.kr/html/sub02_75</a:t>
            </a:r>
            <a:endParaRPr lang="ko-KR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4754880" y="160020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1"/>
                </a:solidFill>
              </a:rPr>
              <a:t>운영하는 표준</a:t>
            </a:r>
            <a:endParaRPr lang="ko-KR" sz="1100" dirty="0"/>
          </a:p>
        </p:txBody>
      </p:sp>
      <p:sp>
        <p:nvSpPr>
          <p:cNvPr id="23" name="Shape 21"/>
          <p:cNvSpPr/>
          <p:nvPr/>
        </p:nvSpPr>
        <p:spPr>
          <a:xfrm>
            <a:off x="5943600" y="1600200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035040" y="1600200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☑ ISO/IEC 42001  ☐ 27001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8339328" y="1490472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339328" y="1490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754880" y="216712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1"/>
                </a:solidFill>
              </a:rPr>
              <a:t>적용범위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5943600" y="2167128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035040" y="216712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☐ 개발  ☐ 공급  ☑ 사용</a:t>
            </a:r>
            <a:endParaRPr lang="ko-KR" sz="1000" dirty="0"/>
          </a:p>
        </p:txBody>
      </p:sp>
      <p:sp>
        <p:nvSpPr>
          <p:cNvPr id="30" name="Shape 28"/>
          <p:cNvSpPr/>
          <p:nvPr/>
        </p:nvSpPr>
        <p:spPr>
          <a:xfrm>
            <a:off x="8339328" y="20574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754880" y="2734056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1"/>
                </a:solidFill>
              </a:rPr>
              <a:t>운영 단계</a:t>
            </a:r>
            <a:endParaRPr lang="ko-KR" sz="1100" dirty="0"/>
          </a:p>
        </p:txBody>
      </p:sp>
      <p:sp>
        <p:nvSpPr>
          <p:cNvPr id="33" name="Shape 31"/>
          <p:cNvSpPr/>
          <p:nvPr/>
        </p:nvSpPr>
        <p:spPr>
          <a:xfrm>
            <a:off x="5943600" y="2734056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035040" y="2734056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1 AI 상황분석 ▾</a:t>
            </a:r>
            <a:endParaRPr lang="ko-KR" sz="1000" dirty="0"/>
          </a:p>
        </p:txBody>
      </p:sp>
      <p:sp>
        <p:nvSpPr>
          <p:cNvPr id="35" name="Shape 33"/>
          <p:cNvSpPr/>
          <p:nvPr/>
        </p:nvSpPr>
        <p:spPr>
          <a:xfrm>
            <a:off x="8339328" y="262432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339328" y="2624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383280"/>
            <a:ext cx="1645920" cy="310896"/>
          </a:xfrm>
          <a:prstGeom prst="roundRect">
            <a:avLst>
              <a:gd name="adj" fmla="val 14706"/>
            </a:avLst>
          </a:prstGeom>
          <a:solidFill>
            <a:schemeClr val="accent2">
              <a:alpha val="12000"/>
            </a:schemeClr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754880" y="338328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2"/>
                </a:solidFill>
              </a:rPr>
              <a:t>📁 폴더 지정</a:t>
            </a:r>
            <a:endParaRPr lang="ko-KR" sz="1100" dirty="0"/>
          </a:p>
        </p:txBody>
      </p:sp>
      <p:sp>
        <p:nvSpPr>
          <p:cNvPr id="39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0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그 단계의 입력 칸과 "📁 폴더 지정" 단추가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13</a:t>
            </a:fld>
            <a:endParaRPr lang="ko-K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12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"📁 폴더 지정"으로 단계 폴더를 고릅니다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"📁 폴더 지정"을 누릅니다. 처음이면 로그인과 이용권을 확인합니다(이용권이 없으면 비용 안내가 나옵니다).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212848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128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94560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폴더 고르기 창에서 eiso 보관 폴더 › AI경영시스템 › 01_AI 상황분석 을 고르고 "업로드"를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054096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54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035808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브라우저가 "업로드할까요?"라고 물으면 "업로드". 파일은 귀사 브라우저 안에서만 읽고 서버로 보내지 않습니다.</a:t>
            </a:r>
            <a:endParaRPr lang="ko-KR" sz="1400" dirty="0"/>
          </a:p>
        </p:txBody>
      </p:sp>
      <p:sp>
        <p:nvSpPr>
          <p:cNvPr id="15" name="pick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09160" y="1051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업로드할 폴더 선택</a:t>
            </a:r>
            <a:endParaRPr lang="ko-KR" sz="1100" dirty="0"/>
          </a:p>
        </p:txBody>
      </p:sp>
      <p:sp>
        <p:nvSpPr>
          <p:cNvPr id="17" name="Shape 15"/>
          <p:cNvSpPr/>
          <p:nvPr/>
        </p:nvSpPr>
        <p:spPr>
          <a:xfrm>
            <a:off x="4754880" y="150876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54880" y="154167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056632" y="1463040"/>
            <a:ext cx="1722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eiso 보관 폴더</a:t>
            </a:r>
            <a:endParaRPr lang="ko-KR" sz="1200" dirty="0"/>
          </a:p>
        </p:txBody>
      </p:sp>
      <p:sp>
        <p:nvSpPr>
          <p:cNvPr id="20" name="Shape 18"/>
          <p:cNvSpPr/>
          <p:nvPr/>
        </p:nvSpPr>
        <p:spPr>
          <a:xfrm>
            <a:off x="4864608" y="198424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64608" y="1773936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84064" y="185623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84064" y="188915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385816" y="1810512"/>
            <a:ext cx="12877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AI경영시스템</a:t>
            </a:r>
            <a:endParaRPr lang="ko-KR" sz="1200" dirty="0"/>
          </a:p>
        </p:txBody>
      </p:sp>
      <p:sp>
        <p:nvSpPr>
          <p:cNvPr id="25" name="Shape 23"/>
          <p:cNvSpPr/>
          <p:nvPr/>
        </p:nvSpPr>
        <p:spPr>
          <a:xfrm>
            <a:off x="5193792" y="2331720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93792" y="2121408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13248" y="220370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413248" y="223662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715000" y="2157984"/>
            <a:ext cx="1722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01_AI 상황분석</a:t>
            </a:r>
            <a:endParaRPr lang="ko-KR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7345680" y="2157984"/>
            <a:ext cx="1249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← 이 폴더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6629400" y="3429000"/>
            <a:ext cx="9144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629400" y="342900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bg1"/>
                </a:solidFill>
              </a:rPr>
              <a:t>업로드</a:t>
            </a:r>
            <a:endParaRPr lang="ko-KR" sz="1100" dirty="0"/>
          </a:p>
        </p:txBody>
      </p:sp>
      <p:sp>
        <p:nvSpPr>
          <p:cNvPr id="33" name="Shape 31"/>
          <p:cNvSpPr/>
          <p:nvPr/>
        </p:nvSpPr>
        <p:spPr>
          <a:xfrm>
            <a:off x="7635240" y="3429000"/>
            <a:ext cx="86868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635240" y="342900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취소</a:t>
            </a:r>
            <a:endParaRPr lang="ko-KR" sz="1100" dirty="0"/>
          </a:p>
        </p:txBody>
      </p:sp>
      <p:sp>
        <p:nvSpPr>
          <p:cNvPr id="35" name="Shape 33"/>
          <p:cNvSpPr/>
          <p:nvPr/>
        </p:nvSpPr>
        <p:spPr>
          <a:xfrm>
            <a:off x="7452360" y="315468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7452360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3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"…개를 읽었습니다"라는 안내가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14</a:t>
            </a:fld>
            <a:endParaRPr lang="ko-K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13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"AI로 작성"을 누르고 결과를 확인합니다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필요한 칸(AI를 쓰는 업무·AI 시스템·상황 등)을 채웁니다.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"AI로 작성"을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결과가 나올 때까지 몇 분 기다립니다. 그동안 창을 닫지 마십시오.</a:t>
            </a:r>
            <a:endParaRPr lang="ko-KR" sz="14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eiso.co.kr/html/sub02_75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754880" y="1600200"/>
            <a:ext cx="146304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54880" y="16002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AI로 작성</a:t>
            </a:r>
            <a:endParaRPr lang="ko-KR" sz="1200" dirty="0"/>
          </a:p>
        </p:txBody>
      </p:sp>
      <p:sp>
        <p:nvSpPr>
          <p:cNvPr id="24" name="Shape 22"/>
          <p:cNvSpPr/>
          <p:nvPr/>
        </p:nvSpPr>
        <p:spPr>
          <a:xfrm>
            <a:off x="6263640" y="161848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63640" y="1618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26" name="Shape 24"/>
          <p:cNvSpPr/>
          <p:nvPr/>
        </p:nvSpPr>
        <p:spPr>
          <a:xfrm>
            <a:off x="4754880" y="2103120"/>
            <a:ext cx="3749040" cy="1691640"/>
          </a:xfrm>
          <a:prstGeom prst="roundRect">
            <a:avLst>
              <a:gd name="adj" fmla="val 540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92040" y="21671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AI 상황분석: 이해관계자·PESTEL·SWOT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4892040" y="253288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92040" y="280720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92040" y="308152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92040" y="335584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결과 글과 표가 화면에 나왔습니다. 내용을 읽어 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15</a:t>
            </a:fld>
            <a:endParaRPr lang="ko-K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14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저장할 곳을 고릅니다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결과 아래 "이 결과를 저장할까요?"가 나옵니다.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이번에는 "내 컴퓨터 폴더에 저장"을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다른 칸: 이 브라우저에 저장(다시 보기용), 회사 작업공간에 저장(여럿이 검토·승인), 저장하지 않음.</a:t>
            </a:r>
            <a:endParaRPr lang="ko-KR" sz="1400" dirty="0"/>
          </a:p>
        </p:txBody>
      </p:sp>
      <p:sp>
        <p:nvSpPr>
          <p:cNvPr id="15" name="ask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accent3">
              <a:alpha val="8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54880" y="114300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tx2"/>
                </a:solidFill>
              </a:rPr>
              <a:t>이 결과를 저장할까요?</a:t>
            </a:r>
            <a:endParaRPr lang="ko-KR" sz="1400" dirty="0"/>
          </a:p>
        </p:txBody>
      </p:sp>
      <p:sp>
        <p:nvSpPr>
          <p:cNvPr id="17" name="Shape 15"/>
          <p:cNvSpPr/>
          <p:nvPr/>
        </p:nvSpPr>
        <p:spPr>
          <a:xfrm>
            <a:off x="4846320" y="164592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846320" y="164592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이 브라우저에 저장</a:t>
            </a:r>
            <a:endParaRPr lang="ko-KR" sz="1100" dirty="0"/>
          </a:p>
        </p:txBody>
      </p:sp>
      <p:sp>
        <p:nvSpPr>
          <p:cNvPr id="19" name="Shape 17"/>
          <p:cNvSpPr/>
          <p:nvPr/>
        </p:nvSpPr>
        <p:spPr>
          <a:xfrm>
            <a:off x="4846320" y="219456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3"/>
          </a:solidFill>
          <a:ln w="15875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46320" y="219456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bg1"/>
                </a:solidFill>
              </a:rPr>
              <a:t>내 컴퓨터 폴더에 저장</a:t>
            </a:r>
            <a:endParaRPr lang="ko-KR" sz="1100" dirty="0"/>
          </a:p>
        </p:txBody>
      </p:sp>
      <p:sp>
        <p:nvSpPr>
          <p:cNvPr id="21" name="Shape 19"/>
          <p:cNvSpPr/>
          <p:nvPr/>
        </p:nvSpPr>
        <p:spPr>
          <a:xfrm>
            <a:off x="4846320" y="274320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46320" y="274320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회사 작업공간에 저장</a:t>
            </a:r>
            <a:endParaRPr lang="ko-KR" sz="1100" dirty="0"/>
          </a:p>
        </p:txBody>
      </p:sp>
      <p:sp>
        <p:nvSpPr>
          <p:cNvPr id="23" name="Shape 21"/>
          <p:cNvSpPr/>
          <p:nvPr/>
        </p:nvSpPr>
        <p:spPr>
          <a:xfrm>
            <a:off x="4846320" y="329184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846320" y="32918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저장하지 않음</a:t>
            </a:r>
            <a:endParaRPr lang="ko-KR" sz="1100" dirty="0"/>
          </a:p>
        </p:txBody>
      </p:sp>
      <p:sp>
        <p:nvSpPr>
          <p:cNvPr id="25" name="Shape 23"/>
          <p:cNvSpPr/>
          <p:nvPr/>
        </p:nvSpPr>
        <p:spPr>
          <a:xfrm>
            <a:off x="7726680" y="221284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26680" y="22128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2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2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폴더 고르기 창이 열렸습니다(처음 한 번만).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16</a:t>
            </a:fld>
            <a:endParaRPr lang="ko-K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15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처음 한 번, 보관 폴더를 고르고 허용합니다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폴더 고르기 창에서 "eiso 보관 폴더"를 고르고 "폴더 선택"을 누릅니다(그 안의 폴더가 아니라 보관 폴더 자체).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212848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128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94560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브라우저가 파일 보기·수정을 허용할지 물으면 두 번 모두 허용합니다.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054096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54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035808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다음부터는 묻지 않고 같은 폴더에 저장합니다.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1828800"/>
          </a:xfrm>
          <a:prstGeom prst="roundRect">
            <a:avLst>
              <a:gd name="adj" fmla="val 3000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96926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19088" y="190195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eiso 보관 폴더</a:t>
            </a:r>
            <a:endParaRPr lang="ko-KR" sz="1000" dirty="0"/>
          </a:p>
        </p:txBody>
      </p:sp>
      <p:sp>
        <p:nvSpPr>
          <p:cNvPr id="29" name="Shape 27"/>
          <p:cNvSpPr/>
          <p:nvPr/>
        </p:nvSpPr>
        <p:spPr>
          <a:xfrm>
            <a:off x="7406640" y="2450592"/>
            <a:ext cx="11430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406640" y="2450592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000" b="1" dirty="0">
                <a:solidFill>
                  <a:schemeClr val="bg1"/>
                </a:solidFill>
              </a:rPr>
              <a:t>폴더 선택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7059168" y="246888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059168" y="2468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33" name="allow"/>
          <p:cNvSpPr/>
          <p:nvPr/>
        </p:nvSpPr>
        <p:spPr>
          <a:xfrm>
            <a:off x="4572000" y="2971800"/>
            <a:ext cx="4114800" cy="960120"/>
          </a:xfrm>
          <a:prstGeom prst="roundRect">
            <a:avLst>
              <a:gd name="adj" fmla="val 9524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709160" y="30175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tx1"/>
                </a:solidFill>
              </a:rPr>
              <a:t>eiso.co.kr에서 이 폴더의 파일을 보고 수정하도록 허용할까요?</a:t>
            </a:r>
            <a:endParaRPr lang="ko-KR" sz="1100" dirty="0"/>
          </a:p>
        </p:txBody>
      </p:sp>
      <p:sp>
        <p:nvSpPr>
          <p:cNvPr id="35" name="Shape 33"/>
          <p:cNvSpPr/>
          <p:nvPr/>
        </p:nvSpPr>
        <p:spPr>
          <a:xfrm>
            <a:off x="6629400" y="3520440"/>
            <a:ext cx="9144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629400" y="352044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bg1"/>
                </a:solidFill>
              </a:rPr>
              <a:t>허용</a:t>
            </a:r>
            <a:endParaRPr lang="ko-KR" sz="1100" dirty="0"/>
          </a:p>
        </p:txBody>
      </p:sp>
      <p:sp>
        <p:nvSpPr>
          <p:cNvPr id="37" name="Shape 35"/>
          <p:cNvSpPr/>
          <p:nvPr/>
        </p:nvSpPr>
        <p:spPr>
          <a:xfrm>
            <a:off x="7635240" y="3520440"/>
            <a:ext cx="86868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635240" y="352044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취소</a:t>
            </a:r>
            <a:endParaRPr lang="ko-KR" sz="1100" dirty="0"/>
          </a:p>
        </p:txBody>
      </p:sp>
      <p:sp>
        <p:nvSpPr>
          <p:cNvPr id="39" name="Shape 37"/>
          <p:cNvSpPr/>
          <p:nvPr/>
        </p:nvSpPr>
        <p:spPr>
          <a:xfrm>
            <a:off x="6291072" y="353872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291072" y="3538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41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2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화면에 "… 폴더에 저장했습니다"라는 안내가 나왔습니다.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17</a:t>
            </a:fld>
            <a:endParaRPr lang="ko-K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16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파일 탐색기에서 저장된 결과를 확인합니다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파일 탐색기에서 "eiso 보관 폴더"를 엽니다.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eiso가 만든 "ICT 경영시스템 운영 › 01_AI 상황분석 › 결과물"을 엽니다.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Word·엑셀 파일을 열어 봅니다.</a:t>
            </a:r>
            <a:endParaRPr lang="ko-KR" sz="1400" dirty="0"/>
          </a:p>
        </p:txBody>
      </p:sp>
      <p:sp>
        <p:nvSpPr>
          <p:cNvPr id="15" name="check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118872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122163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56632" y="1143000"/>
            <a:ext cx="1722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eiso 보관 폴더</a:t>
            </a:r>
            <a:endParaRPr lang="ko-KR" sz="1200" dirty="0"/>
          </a:p>
        </p:txBody>
      </p:sp>
      <p:sp>
        <p:nvSpPr>
          <p:cNvPr id="19" name="Shape 17"/>
          <p:cNvSpPr/>
          <p:nvPr/>
        </p:nvSpPr>
        <p:spPr>
          <a:xfrm>
            <a:off x="4864608" y="163677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1435608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65776" y="151790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65776" y="155082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67528" y="1472184"/>
            <a:ext cx="12877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AI경영시스템</a:t>
            </a:r>
            <a:endParaRPr lang="ko-KR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563868" y="1472184"/>
            <a:ext cx="20314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귀사 원본·기록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5175504" y="196596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75504" y="1764792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376672" y="180136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… 00_문서 · 01_AI 상황분석 · 05_AI 리스크평가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4864608" y="2295144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64608" y="1435608"/>
            <a:ext cx="914" cy="8595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065776" y="217627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065776" y="220919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367528" y="2130552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ICT 경영시스템 운영</a:t>
            </a:r>
            <a:endParaRPr lang="ko-KR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7287768" y="2130552"/>
            <a:ext cx="13075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eiso가 만듦</a:t>
            </a:r>
            <a:endParaRPr lang="ko-KR" sz="1000" dirty="0"/>
          </a:p>
        </p:txBody>
      </p:sp>
      <p:sp>
        <p:nvSpPr>
          <p:cNvPr id="34" name="Shape 32"/>
          <p:cNvSpPr/>
          <p:nvPr/>
        </p:nvSpPr>
        <p:spPr>
          <a:xfrm>
            <a:off x="5175504" y="2624328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175504" y="2423160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376672" y="250545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76672" y="253837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5678424" y="2459736"/>
            <a:ext cx="1722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01_AI 상황분석</a:t>
            </a:r>
            <a:endParaRPr lang="ko-KR" sz="1200" dirty="0"/>
          </a:p>
        </p:txBody>
      </p:sp>
      <p:sp>
        <p:nvSpPr>
          <p:cNvPr id="39" name="Shape 37"/>
          <p:cNvSpPr/>
          <p:nvPr/>
        </p:nvSpPr>
        <p:spPr>
          <a:xfrm>
            <a:off x="5486400" y="295351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486400" y="2752344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687568" y="28346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87568" y="28675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989320" y="2788920"/>
            <a:ext cx="7086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결과물</a:t>
            </a:r>
            <a:endParaRPr lang="ko-KR" sz="1200" dirty="0"/>
          </a:p>
        </p:txBody>
      </p:sp>
      <p:sp>
        <p:nvSpPr>
          <p:cNvPr id="44" name="Shape 42"/>
          <p:cNvSpPr/>
          <p:nvPr/>
        </p:nvSpPr>
        <p:spPr>
          <a:xfrm>
            <a:off x="5797296" y="328269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5797296" y="3081528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5998464" y="3118104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AI 상황분석_…_2026-10-26.doc</a:t>
            </a:r>
            <a:endParaRPr lang="ko-KR" sz="1100" dirty="0"/>
          </a:p>
        </p:txBody>
      </p:sp>
      <p:sp>
        <p:nvSpPr>
          <p:cNvPr id="47" name="Shape 45"/>
          <p:cNvSpPr/>
          <p:nvPr/>
        </p:nvSpPr>
        <p:spPr>
          <a:xfrm>
            <a:off x="5797296" y="361188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797296" y="3081528"/>
            <a:ext cx="914" cy="53035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998464" y="344728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AI 상황분석_…_2026-10-26.xlsx</a:t>
            </a:r>
            <a:endParaRPr lang="ko-KR" sz="1100" dirty="0"/>
          </a:p>
        </p:txBody>
      </p:sp>
      <p:sp>
        <p:nvSpPr>
          <p:cNvPr id="5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5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파랑 폴더(eiso가 만듦)와 초록 폴더(귀사가 만듦)가 나란히 있습니다.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18</a:t>
            </a:fld>
            <a:endParaRPr lang="ko-K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17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다음 단계로 이어 갑니다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운영 단계에서 다음 단계(예: 5 AI 리스크평가)를 고릅니다.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212848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128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94560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그 단계 폴더를 "📁 폴더 지정"으로 고르고 "AI로 작성". 저장해 둔 앞 단계 결과를 이어받습니다.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054096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54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035808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지난 결과는 "지난 작업"에서 날짜로 찾아 다시 봅니다.</a:t>
            </a:r>
            <a:endParaRPr lang="ko-KR" sz="1400" dirty="0"/>
          </a:p>
        </p:txBody>
      </p:sp>
      <p:sp>
        <p:nvSpPr>
          <p:cNvPr id="15" name="Shape 13"/>
          <p:cNvSpPr/>
          <p:nvPr/>
        </p:nvSpPr>
        <p:spPr>
          <a:xfrm>
            <a:off x="4663440" y="1234440"/>
            <a:ext cx="1005840" cy="1005840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254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6177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폴더 지정</a:t>
            </a:r>
            <a:endParaRPr lang="ko-KR" sz="1200" dirty="0"/>
          </a:p>
        </p:txBody>
      </p:sp>
      <p:sp>
        <p:nvSpPr>
          <p:cNvPr id="17" name="Shape 15"/>
          <p:cNvSpPr/>
          <p:nvPr/>
        </p:nvSpPr>
        <p:spPr>
          <a:xfrm>
            <a:off x="5696712" y="1737360"/>
            <a:ext cx="310896" cy="914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035040" y="1234440"/>
            <a:ext cx="1005840" cy="100584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893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AI로 작성</a:t>
            </a:r>
            <a:endParaRPr lang="ko-KR" sz="1200" dirty="0"/>
          </a:p>
        </p:txBody>
      </p:sp>
      <p:sp>
        <p:nvSpPr>
          <p:cNvPr id="20" name="Shape 18"/>
          <p:cNvSpPr/>
          <p:nvPr/>
        </p:nvSpPr>
        <p:spPr>
          <a:xfrm>
            <a:off x="7068312" y="1737360"/>
            <a:ext cx="310896" cy="914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7406640" y="1234440"/>
            <a:ext cx="1005840" cy="1005840"/>
          </a:xfrm>
          <a:prstGeom prst="ellipse">
            <a:avLst/>
          </a:prstGeom>
          <a:solidFill>
            <a:schemeClr val="accent3">
              <a:alpha val="15000"/>
            </a:schemeClr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609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저장</a:t>
            </a:r>
            <a:endParaRPr lang="ko-KR" sz="1200" dirty="0"/>
          </a:p>
        </p:txBody>
      </p:sp>
      <p:sp>
        <p:nvSpPr>
          <p:cNvPr id="23" name="Shape 21"/>
          <p:cNvSpPr/>
          <p:nvPr/>
        </p:nvSpPr>
        <p:spPr>
          <a:xfrm flipH="1">
            <a:off x="5212080" y="2286000"/>
            <a:ext cx="2286000" cy="914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4" name="Text 22"/>
          <p:cNvSpPr txBox="1"/>
          <p:nvPr/>
        </p:nvSpPr>
        <p:spPr>
          <a:xfrm>
            <a:off x="5760720" y="233172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ctr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다음 단계</a:t>
            </a:r>
            <a:endParaRPr lang="ko-KR" sz="1100" dirty="0"/>
          </a:p>
        </p:txBody>
      </p:sp>
      <p:sp>
        <p:nvSpPr>
          <p:cNvPr id="25" name="tip"/>
          <p:cNvSpPr/>
          <p:nvPr/>
        </p:nvSpPr>
        <p:spPr>
          <a:xfrm>
            <a:off x="4572000" y="2788920"/>
            <a:ext cx="4114800" cy="1097280"/>
          </a:xfrm>
          <a:prstGeom prst="roundRect">
            <a:avLst>
              <a:gd name="adj" fmla="val 8333"/>
            </a:avLst>
          </a:prstGeom>
          <a:solidFill>
            <a:schemeClr val="accent4">
              <a:alpha val="8000"/>
            </a:schemeClr>
          </a:solidFill>
          <a:ln w="12700">
            <a:solidFill>
              <a:schemeClr val="accent4">
                <a:alpha val="4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754880" y="2880360"/>
            <a:ext cx="3794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4"/>
                </a:solidFill>
              </a:rPr>
              <a:t>11·12·14·15·16 단계는  </a:t>
            </a:r>
            <a:r>
              <a:rPr lang="ko-KR" sz="1200" dirty="0">
                <a:solidFill>
                  <a:schemeClr val="tx1"/>
                </a:solidFill>
              </a:rPr>
              <a:t>"회사 작업공간"을 고르면 그 회사의 운용 데이터 요약(대장의 숫자)을 AI 요청에 함께 붙입니다.</a:t>
            </a:r>
            <a:endParaRPr lang="ko-KR" sz="1200" dirty="0"/>
          </a:p>
        </p:txBody>
      </p:sp>
      <p:sp>
        <p:nvSpPr>
          <p:cNvPr id="2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2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단계마다 같은 순서(폴더 지정 → AI로 작성 → 저장)를 되풀이합니다.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19</a:t>
            </a:fld>
            <a:endParaRPr lang="ko-K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점검</a:t>
            </a:r>
            <a:endParaRPr lang="ko-KR" sz="14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다 했는지 점검합니다</a:t>
            </a:r>
            <a:endParaRPr lang="ko-KR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023360" cy="2926080"/>
          </a:xfrm>
          <a:prstGeom prst="roundRect">
            <a:avLst>
              <a:gd name="adj" fmla="val 3125"/>
            </a:avLst>
          </a:prstGeom>
          <a:solidFill>
            <a:schemeClr val="accent2">
              <a:alpha val="8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2"/>
                </a:solidFill>
              </a:rPr>
              <a:t>A. 귀사 컴퓨터</a:t>
            </a:r>
            <a:endParaRPr lang="ko-KR" sz="1500" dirty="0"/>
          </a:p>
        </p:txBody>
      </p:sp>
      <p:sp>
        <p:nvSpPr>
          <p:cNvPr id="7" name="check"/>
          <p:cNvSpPr/>
          <p:nvPr/>
        </p:nvSpPr>
        <p:spPr>
          <a:xfrm>
            <a:off x="658368" y="1600200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155448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"eiso 보관 폴더"를 만들었다</a:t>
            </a:r>
            <a:endParaRPr lang="ko-KR" sz="1300" dirty="0"/>
          </a:p>
        </p:txBody>
      </p:sp>
      <p:sp>
        <p:nvSpPr>
          <p:cNvPr id="9" name="check"/>
          <p:cNvSpPr/>
          <p:nvPr/>
        </p:nvSpPr>
        <p:spPr>
          <a:xfrm>
            <a:off x="658368" y="2185416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51560" y="21396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"AI경영시스템 › 00_문서"에 AI 방침·현행 문서를 넣었다</a:t>
            </a:r>
            <a:endParaRPr lang="ko-KR" sz="1300" dirty="0"/>
          </a:p>
        </p:txBody>
      </p:sp>
      <p:sp>
        <p:nvSpPr>
          <p:cNvPr id="11" name="check"/>
          <p:cNvSpPr/>
          <p:nvPr/>
        </p:nvSpPr>
        <p:spPr>
          <a:xfrm>
            <a:off x="658368" y="2770632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51560" y="272491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번호 붙은 단계 폴더에 그 단계 자료를 넣었다</a:t>
            </a:r>
            <a:endParaRPr lang="ko-KR" sz="1300" dirty="0"/>
          </a:p>
        </p:txBody>
      </p:sp>
      <p:sp>
        <p:nvSpPr>
          <p:cNvPr id="13" name="check"/>
          <p:cNvSpPr/>
          <p:nvPr/>
        </p:nvSpPr>
        <p:spPr>
          <a:xfrm>
            <a:off x="658368" y="3355848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51560" y="331012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"09_운용관리 › 프롬프트"에 승인한 원문을 두었다</a:t>
            </a:r>
            <a:endParaRPr lang="ko-KR" sz="1300" dirty="0"/>
          </a:p>
        </p:txBody>
      </p:sp>
      <p:sp>
        <p:nvSpPr>
          <p:cNvPr id="15" name="Shape 13"/>
          <p:cNvSpPr/>
          <p:nvPr/>
        </p:nvSpPr>
        <p:spPr>
          <a:xfrm>
            <a:off x="4663440" y="1005840"/>
            <a:ext cx="4023360" cy="2926080"/>
          </a:xfrm>
          <a:prstGeom prst="roundRect">
            <a:avLst>
              <a:gd name="adj" fmla="val 3125"/>
            </a:avLst>
          </a:prstGeom>
          <a:solidFill>
            <a:schemeClr val="accent1">
              <a:alpha val="8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84632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1"/>
                </a:solidFill>
              </a:rPr>
              <a:t>B. eiso</a:t>
            </a:r>
            <a:endParaRPr lang="ko-KR" sz="1500" dirty="0"/>
          </a:p>
        </p:txBody>
      </p:sp>
      <p:sp>
        <p:nvSpPr>
          <p:cNvPr id="17" name="check"/>
          <p:cNvSpPr/>
          <p:nvPr/>
        </p:nvSpPr>
        <p:spPr>
          <a:xfrm>
            <a:off x="4864608" y="1600200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57800" y="155448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eiso에 로그인했다(Chrome·Edge)</a:t>
            </a:r>
            <a:endParaRPr lang="ko-KR" sz="1300" dirty="0"/>
          </a:p>
        </p:txBody>
      </p:sp>
      <p:sp>
        <p:nvSpPr>
          <p:cNvPr id="19" name="check"/>
          <p:cNvSpPr/>
          <p:nvPr/>
        </p:nvSpPr>
        <p:spPr>
          <a:xfrm>
            <a:off x="4864608" y="2185416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257800" y="21396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"📁 폴더 지정"으로 단계 폴더를 고르고 "AI로 작성"을 했다</a:t>
            </a:r>
            <a:endParaRPr lang="ko-KR" sz="1300" dirty="0"/>
          </a:p>
        </p:txBody>
      </p:sp>
      <p:sp>
        <p:nvSpPr>
          <p:cNvPr id="21" name="check"/>
          <p:cNvSpPr/>
          <p:nvPr/>
        </p:nvSpPr>
        <p:spPr>
          <a:xfrm>
            <a:off x="4864608" y="2770632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257800" y="272491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"내 컴퓨터 폴더에 저장"으로 보관 폴더를 골랐다</a:t>
            </a:r>
            <a:endParaRPr lang="ko-KR" sz="1300" dirty="0"/>
          </a:p>
        </p:txBody>
      </p:sp>
      <p:sp>
        <p:nvSpPr>
          <p:cNvPr id="23" name="check"/>
          <p:cNvSpPr/>
          <p:nvPr/>
        </p:nvSpPr>
        <p:spPr>
          <a:xfrm>
            <a:off x="4864608" y="3355848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57800" y="331012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"ICT 경영시스템 운영 › 단계 › 결과물"에서 파일을 열어 봤다</a:t>
            </a:r>
            <a:endParaRPr lang="ko-KR" sz="1300" dirty="0"/>
          </a:p>
        </p:txBody>
      </p:sp>
      <p:sp>
        <p:nvSpPr>
          <p:cNvPr id="25" name="Shape 23"/>
          <p:cNvSpPr/>
          <p:nvPr/>
        </p:nvSpPr>
        <p:spPr>
          <a:xfrm>
            <a:off x="457200" y="4069080"/>
            <a:ext cx="8229600" cy="594360"/>
          </a:xfrm>
          <a:prstGeom prst="roundRect">
            <a:avLst>
              <a:gd name="adj" fmla="val 15385"/>
            </a:avLst>
          </a:prstGeom>
          <a:solidFill>
            <a:schemeClr val="accent3">
              <a:alpha val="10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85800" y="40690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3"/>
                </a:solidFill>
              </a:rPr>
              <a:t>여럿이 쓰는 컴퓨터는  </a:t>
            </a:r>
            <a:r>
              <a:rPr lang="ko-KR" sz="1300" dirty="0">
                <a:solidFill>
                  <a:schemeClr val="tx1"/>
                </a:solidFill>
              </a:rPr>
              <a:t>끝난 뒤 "지난 작업"의 "모두 지우기"를 누르십시오.  문의: eiso@eiso.co.kr</a:t>
            </a:r>
            <a:endParaRPr lang="ko-KR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20</a:t>
            </a:fld>
            <a:endParaRPr lang="ko-K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iso">
  <a:themeElements>
    <a:clrScheme name="eiso">
      <a:dk1>
        <a:srgbClr val="1F2937"/>
      </a:dk1>
      <a:lt1>
        <a:srgbClr val="FFFFFF"/>
      </a:lt1>
      <a:dk2>
        <a:srgbClr val="1F3864"/>
      </a:dk2>
      <a:lt2>
        <a:srgbClr val="F4F7FB"/>
      </a:lt2>
      <a:accent1>
        <a:srgbClr val="3373C0"/>
      </a:accent1>
      <a:accent2>
        <a:srgbClr val="2F7A64"/>
      </a:accent2>
      <a:accent3>
        <a:srgbClr val="8A5A00"/>
      </a:accent3>
      <a:accent4>
        <a:srgbClr val="6357B6"/>
      </a:accent4>
      <a:accent5>
        <a:srgbClr val="B45309"/>
      </a:accent5>
      <a:accent6>
        <a:srgbClr val="53657E"/>
      </a:accent6>
      <a:hlink>
        <a:srgbClr val="3373C0"/>
      </a:hlink>
      <a:folHlink>
        <a:srgbClr val="6357B6"/>
      </a:folHlink>
    </a:clrScheme>
    <a:fontScheme name="eiso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algun Gothic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algun Gothic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eiso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나를 따르라: 귀사 컴퓨터와 eiso 연결하기(ICT 경영시스템 운영)</dc:title>
  <dc:subject>자료를 만들고 보관하는 방법과 기능 연결 — 따라 하기</dc:subject>
  <dc:creator>eiso</dc:creator>
  <cp:lastModifiedBy>eiso</cp:lastModifiedBy>
  <cp:revision>1</cp:revision>
  <dcterms:created xsi:type="dcterms:W3CDTF">2026-10-26T01:06:44Z</dcterms:created>
  <dcterms:modified xsi:type="dcterms:W3CDTF">2026-10-26T01:06:44Z</dcterms:modified>
</cp:coreProperties>
</file>