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483662d5-871d-5202-d4a8-4769c0194f85}">
          <p14:sldIdLst>
            <p14:sldId id="256"/>
            <p14:sldId id="257"/>
          </p14:sldIdLst>
        </p14:section>
        <p14:section name="A. 귀사 컴퓨터에 폴더 만들기" id="{d75d60b1-3674-da21-88da-41d70ebd1b3e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B. eiso와 연결하기" id="{b4107eef-1e95-252e-7125-39786e0be718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마무리" id="{93901fc2-61c1-c158-c700-855648c1a04d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출력해서 옆에 두고 따라 하는 안내입니다. 준비물을 먼저 확인하십시오.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세 가지 원칙과 오늘 만들 폴더의 완성된 모습입니다. 파랑 폴더는 만들지 않아도 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파일 탐색기는 Windows에서 폴더를 만들고 파일을 옮기는 창입니다.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경영시스템 수립에서 받은 문서를 승인한 뒤 현행본으로 여기에 둡니다. 구판은 따로 보관하십시오.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파일을 넣기 전에 복사하면 빈 "서식"·"기록"까지 한 번에 복사됩니다.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브라우저마다 문구가 조금 다릅니다("파일 보기", "파일 수정" 등). 둘 다 허용해야 저장됩니다.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모든 칸에 ✓ 표시가 되면 운영 준비가 끝났습니다.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3200" b="1" dirty="0">
                <a:solidFill>
                  <a:schemeClr val="tx2"/>
                </a:solidFill>
              </a:defRPr>
            </a:lvl1pPr>
          </a:lstStyle>
          <a:p>
            <a:pPr eaLnBrk="0" algn="l" indent="0" marL="0">
              <a:buNone/>
            </a:pPr>
            <a:endParaRPr lang="ko-KR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1600" dirty="0">
                <a:solidFill>
                  <a:schemeClr val="accent6"/>
                </a:solidFill>
              </a:defRPr>
            </a:lvl1pPr>
          </a:lstStyle>
          <a:p>
            <a:pPr eaLnBrk="0" algn="l" indent="0" marL="0">
              <a:buNone/>
            </a:pPr>
            <a:endParaRPr lang="ko-KR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ko-KR" sz="2400" b="1" dirty="0">
                <a:solidFill>
                  <a:schemeClr val="tx2"/>
                </a:solidFill>
              </a:defRPr>
            </a:lvl1pPr>
          </a:lstStyle>
          <a:p>
            <a:pPr eaLnBrk="0" algn="l" indent="0" marL="0">
              <a:buNone/>
            </a:pPr>
            <a:endParaRPr lang="ko-KR" sz="24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나를 따르라 · 귀사 컴퓨터와 eiso</a:t>
            </a:r>
            <a:endParaRPr lang="ko-KR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1003</a:t>
            </a:fld>
            <a:endParaRPr 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null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3200" b="1" dirty="0">
                <a:solidFill>
                  <a:schemeClr val="tx2"/>
                </a:solidFill>
              </a:rPr>
              <a:t>나를 따르라: 귀사 컴퓨터와 eiso 연결하기</a:t>
            </a:r>
            <a:endParaRPr lang="ko-KR" sz="32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l" indent="0" marL="0">
              <a:buNone/>
            </a:pPr>
            <a:r>
              <a:rPr lang="ko-KR" sz="1600" dirty="0">
                <a:solidFill>
                  <a:schemeClr val="accent6"/>
                </a:solidFill>
              </a:rPr>
              <a:t>이 종이를 출력해 컴퓨터 옆에 두고, 한 장씩 그대로 따라 하십시오. 끝나면 확인 칸에 ✓ 표시를 합니다.</a:t>
            </a:r>
            <a:endParaRPr lang="ko-KR" sz="1600" dirty="0"/>
          </a:p>
        </p:txBody>
      </p:sp>
      <p:sp>
        <p:nvSpPr>
          <p:cNvPr id="4" name="need"/>
          <p:cNvSpPr/>
          <p:nvPr/>
        </p:nvSpPr>
        <p:spPr>
          <a:xfrm>
            <a:off x="457200" y="1920240"/>
            <a:ext cx="3931920" cy="2651760"/>
          </a:xfrm>
          <a:prstGeom prst="roundRect">
            <a:avLst>
              <a:gd name="adj" fmla="val 3448"/>
            </a:avLst>
          </a:prstGeom>
          <a:solidFill>
            <a:schemeClr val="tx2">
              <a:alpha val="6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57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준비물</a:t>
            </a:r>
            <a:endParaRPr lang="ko-KR" sz="1600" dirty="0"/>
          </a:p>
        </p:txBody>
      </p:sp>
      <p:sp>
        <p:nvSpPr>
          <p:cNvPr id="6" name="check"/>
          <p:cNvSpPr/>
          <p:nvPr/>
        </p:nvSpPr>
        <p:spPr>
          <a:xfrm>
            <a:off x="713232" y="252374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78992" y="2487168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Windows 컴퓨터(Mac도 됩니다)</a:t>
            </a:r>
            <a:endParaRPr lang="ko-KR" sz="1400" dirty="0"/>
          </a:p>
        </p:txBody>
      </p:sp>
      <p:sp>
        <p:nvSpPr>
          <p:cNvPr id="8" name="check"/>
          <p:cNvSpPr/>
          <p:nvPr/>
        </p:nvSpPr>
        <p:spPr>
          <a:xfrm>
            <a:off x="713232" y="2926080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8992" y="2889504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Chrome 또는 Edge 브라우저</a:t>
            </a:r>
            <a:endParaRPr lang="ko-KR" sz="1400" dirty="0"/>
          </a:p>
        </p:txBody>
      </p:sp>
      <p:sp>
        <p:nvSpPr>
          <p:cNvPr id="10" name="check"/>
          <p:cNvSpPr/>
          <p:nvPr/>
        </p:nvSpPr>
        <p:spPr>
          <a:xfrm>
            <a:off x="713232" y="3328416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78992" y="3291840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eiso 회원 아이디와 운영 이용권</a:t>
            </a:r>
            <a:endParaRPr lang="ko-KR" sz="1400" dirty="0"/>
          </a:p>
        </p:txBody>
      </p:sp>
      <p:sp>
        <p:nvSpPr>
          <p:cNvPr id="12" name="check"/>
          <p:cNvSpPr/>
          <p:nvPr/>
        </p:nvSpPr>
        <p:spPr>
          <a:xfrm>
            <a:off x="713232" y="3730752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78992" y="3694176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지금 쓰는 매뉴얼·절차서·지침서 파일</a:t>
            </a:r>
            <a:endParaRPr lang="ko-KR" sz="1400" dirty="0"/>
          </a:p>
        </p:txBody>
      </p:sp>
      <p:sp>
        <p:nvSpPr>
          <p:cNvPr id="14" name="check"/>
          <p:cNvSpPr/>
          <p:nvPr/>
        </p:nvSpPr>
        <p:spPr>
          <a:xfrm>
            <a:off x="713232" y="4133088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78992" y="4096512"/>
            <a:ext cx="3246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30분 정도</a:t>
            </a:r>
            <a:endParaRPr lang="ko-KR" sz="1400" dirty="0"/>
          </a:p>
        </p:txBody>
      </p:sp>
      <p:sp>
        <p:nvSpPr>
          <p:cNvPr id="16" name="order"/>
          <p:cNvSpPr/>
          <p:nvPr/>
        </p:nvSpPr>
        <p:spPr>
          <a:xfrm>
            <a:off x="4663440" y="1920240"/>
            <a:ext cx="4023360" cy="2651760"/>
          </a:xfrm>
          <a:prstGeom prst="roundRect">
            <a:avLst>
              <a:gd name="adj" fmla="val 3448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9204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오늘의 순서</a:t>
            </a:r>
            <a:endParaRPr lang="ko-KR" sz="1600" dirty="0"/>
          </a:p>
        </p:txBody>
      </p:sp>
      <p:sp>
        <p:nvSpPr>
          <p:cNvPr id="18" name="Shape 16"/>
          <p:cNvSpPr/>
          <p:nvPr/>
        </p:nvSpPr>
        <p:spPr>
          <a:xfrm>
            <a:off x="4892040" y="25603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92040" y="2560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A</a:t>
            </a:r>
            <a:endParaRPr lang="ko-KR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2523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귀사 컴퓨터에 폴더 만들기</a:t>
            </a:r>
            <a:endParaRPr lang="ko-KR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816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따라 하기 1~8</a:t>
            </a:r>
            <a:endParaRPr lang="ko-KR" sz="1200" dirty="0"/>
          </a:p>
        </p:txBody>
      </p:sp>
      <p:sp>
        <p:nvSpPr>
          <p:cNvPr id="22" name="Shape 20"/>
          <p:cNvSpPr/>
          <p:nvPr/>
        </p:nvSpPr>
        <p:spPr>
          <a:xfrm>
            <a:off x="4892040" y="32004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92040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B</a:t>
            </a:r>
            <a:endParaRPr lang="ko-KR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40680" y="31638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eiso와 연결하기</a:t>
            </a:r>
            <a:endParaRPr lang="ko-KR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34564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따라 하기 9~17</a:t>
            </a:r>
            <a:endParaRPr lang="ko-KR" sz="1200" dirty="0"/>
          </a:p>
        </p:txBody>
      </p:sp>
      <p:sp>
        <p:nvSpPr>
          <p:cNvPr id="26" name="Shape 24"/>
          <p:cNvSpPr/>
          <p:nvPr/>
        </p:nvSpPr>
        <p:spPr>
          <a:xfrm>
            <a:off x="4892040" y="384048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✓</a:t>
            </a:r>
            <a:endParaRPr lang="ko-KR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40680" y="38039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3"/>
                </a:solidFill>
              </a:rPr>
              <a:t>다 했는지 점검하기</a:t>
            </a:r>
            <a:endParaRPr lang="ko-KR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5440680" y="40965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마지막 장</a:t>
            </a:r>
            <a:endParaRPr lang="ko-KR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754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 AI 경영시스템 플랫폼 · 고객 따라 하기 안내</a:t>
            </a:r>
            <a:endParaRPr lang="ko-KR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먼저 읽기</a:t>
            </a:r>
            <a:endParaRPr lang="ko-KR" sz="14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시작하기 전에: 세 가지 원칙과 완성된 모습</a:t>
            </a:r>
            <a:endParaRPr lang="ko-KR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23444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1</a:t>
            </a:r>
            <a:endParaRPr lang="ko-KR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0789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원본은 귀사 컴퓨터</a:t>
            </a:r>
            <a:endParaRPr lang="ko-KR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39903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기록·실적·점검·측정과 현행 문서는 귀사 폴더에 둡니다.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" y="22402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" y="2240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2</a:t>
            </a:r>
            <a:endParaRPr lang="ko-KR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0848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작성·분석은 eiso</a:t>
            </a:r>
            <a:endParaRPr lang="ko-KR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0487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폴더를 지정하면 브라우저 안에서 읽어 AI가 화면에 씁니다. 파일은 서버로 가지 않습니다.</a:t>
            </a:r>
            <a:endParaRPr lang="ko-KR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24612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3</a:t>
            </a:r>
            <a:endParaRPr lang="ko-KR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90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3"/>
                </a:solidFill>
              </a:rPr>
              <a:t>보관은 고를 때만</a:t>
            </a:r>
            <a:endParaRPr lang="ko-KR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4107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tx1"/>
                </a:solidFill>
              </a:rPr>
              <a:t>결과를 저장할지, 어디에 저장할지는 귀사가 고릅니다.</a:t>
            </a:r>
            <a:endParaRPr lang="ko-KR" sz="1200" dirty="0"/>
          </a:p>
        </p:txBody>
      </p:sp>
      <p:sp>
        <p:nvSpPr>
          <p:cNvPr id="20" name="done"/>
          <p:cNvSpPr/>
          <p:nvPr/>
        </p:nvSpPr>
        <p:spPr>
          <a:xfrm>
            <a:off x="4754880" y="1005840"/>
            <a:ext cx="3931920" cy="2880360"/>
          </a:xfrm>
          <a:prstGeom prst="roundRect">
            <a:avLst>
              <a:gd name="adj" fmla="val 3175"/>
            </a:avLst>
          </a:prstGeom>
          <a:solidFill>
            <a:schemeClr val="tx2">
              <a:alpha val="5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3776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tx2"/>
                </a:solidFill>
              </a:rPr>
              <a:t>오늘 만들 폴더(완성된 모습)</a:t>
            </a:r>
            <a:endParaRPr lang="ko-KR" sz="1300" dirty="0"/>
          </a:p>
        </p:txBody>
      </p:sp>
      <p:sp>
        <p:nvSpPr>
          <p:cNvPr id="22" name="Shape 20"/>
          <p:cNvSpPr/>
          <p:nvPr/>
        </p:nvSpPr>
        <p:spPr>
          <a:xfrm>
            <a:off x="493776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3776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39512" y="1463040"/>
            <a:ext cx="1722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5047488" y="190195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47488" y="171907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248656" y="18013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48656" y="18342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0408" y="1755648"/>
            <a:ext cx="9982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경영시스템</a:t>
            </a:r>
            <a:endParaRPr lang="ko-KR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457188" y="1755648"/>
            <a:ext cx="21381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귀사가 만듦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5358384" y="21945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58384" y="201168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59552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59552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861304" y="2048256"/>
            <a:ext cx="9982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00_문서</a:t>
            </a:r>
            <a:endParaRPr lang="ko-KR" sz="1200" dirty="0"/>
          </a:p>
        </p:txBody>
      </p:sp>
      <p:sp>
        <p:nvSpPr>
          <p:cNvPr id="36" name="Shape 34"/>
          <p:cNvSpPr/>
          <p:nvPr/>
        </p:nvSpPr>
        <p:spPr>
          <a:xfrm>
            <a:off x="5358384" y="248716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58384" y="2011680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59552" y="23865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59552" y="24195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61304" y="2340864"/>
            <a:ext cx="85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조직상황</a:t>
            </a:r>
            <a:endParaRPr lang="ko-KR" sz="1200" dirty="0"/>
          </a:p>
        </p:txBody>
      </p:sp>
      <p:sp>
        <p:nvSpPr>
          <p:cNvPr id="41" name="Shape 39"/>
          <p:cNvSpPr/>
          <p:nvPr/>
        </p:nvSpPr>
        <p:spPr>
          <a:xfrm>
            <a:off x="5669280" y="2779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69280" y="2596896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870448" y="267919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870448" y="271211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172200" y="2633472"/>
            <a:ext cx="563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서식</a:t>
            </a:r>
            <a:endParaRPr lang="ko-KR" sz="1200" dirty="0"/>
          </a:p>
        </p:txBody>
      </p:sp>
      <p:sp>
        <p:nvSpPr>
          <p:cNvPr id="46" name="Shape 44"/>
          <p:cNvSpPr/>
          <p:nvPr/>
        </p:nvSpPr>
        <p:spPr>
          <a:xfrm>
            <a:off x="5669280" y="307238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69280" y="2596896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70448" y="297180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70448" y="300471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6172200" y="2926080"/>
            <a:ext cx="563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기록</a:t>
            </a:r>
            <a:endParaRPr lang="ko-KR" sz="1200" dirty="0"/>
          </a:p>
        </p:txBody>
      </p:sp>
      <p:sp>
        <p:nvSpPr>
          <p:cNvPr id="51" name="Shape 49"/>
          <p:cNvSpPr/>
          <p:nvPr/>
        </p:nvSpPr>
        <p:spPr>
          <a:xfrm>
            <a:off x="5047488" y="336499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047488" y="1719072"/>
            <a:ext cx="914" cy="164592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248656" y="32644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248656" y="32973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550408" y="3218688"/>
            <a:ext cx="1432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경영시스템 운영</a:t>
            </a:r>
            <a:endParaRPr lang="ko-KR" sz="1200" dirty="0"/>
          </a:p>
        </p:txBody>
      </p:sp>
      <p:sp>
        <p:nvSpPr>
          <p:cNvPr id="56" name="Text 54"/>
          <p:cNvSpPr txBox="1"/>
          <p:nvPr/>
        </p:nvSpPr>
        <p:spPr>
          <a:xfrm>
            <a:off x="6891528" y="3218688"/>
            <a:ext cx="1703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eiso가 만듦</a:t>
            </a:r>
            <a:endParaRPr lang="ko-KR" sz="1000" dirty="0"/>
          </a:p>
        </p:txBody>
      </p:sp>
      <p:sp>
        <p:nvSpPr>
          <p:cNvPr id="57" name="Shape 55"/>
          <p:cNvSpPr/>
          <p:nvPr/>
        </p:nvSpPr>
        <p:spPr>
          <a:xfrm>
            <a:off x="5358384" y="365760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358384" y="347472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559552" y="355701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5559552" y="358993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5861304" y="3511296"/>
            <a:ext cx="1722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조직상황 › 결과물</a:t>
            </a:r>
            <a:endParaRPr lang="ko-KR" sz="1200" dirty="0"/>
          </a:p>
        </p:txBody>
      </p:sp>
      <p:sp>
        <p:nvSpPr>
          <p:cNvPr id="62" name="Shape 60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tx2">
              <a:alpha val="8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685800" y="41148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tx1"/>
                </a:solidFill>
              </a:rPr>
              <a:t>색  </a:t>
            </a:r>
            <a:r>
              <a:rPr lang="ko-KR" sz="1300" dirty="0">
                <a:solidFill>
                  <a:schemeClr val="tx1"/>
                </a:solidFill>
              </a:rPr>
              <a:t>노랑 = 처음 고르는 보관 폴더 · 초록 = 귀사가 만듦 · 파랑 = eiso가 저장할 때 만듦</a:t>
            </a:r>
            <a:endParaRPr lang="ko-KR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2</a:t>
            </a:fld>
            <a:endParaRPr lang="ko-K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1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파일 탐색기를 엽니다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키보드의 ⊞ Win 키를 누른 채로 E 키를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또는 화면 아래 작업 표시줄의 노란 폴더 그림을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Mac은 Dock에서 Finder를 엽니다.</a:t>
            </a:r>
            <a:endParaRPr lang="ko-KR" sz="1400" dirty="0"/>
          </a:p>
        </p:txBody>
      </p:sp>
      <p:sp>
        <p:nvSpPr>
          <p:cNvPr id="15" name="Shape 13"/>
          <p:cNvSpPr/>
          <p:nvPr/>
        </p:nvSpPr>
        <p:spPr>
          <a:xfrm>
            <a:off x="4846320" y="1234440"/>
            <a:ext cx="11887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84632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⊞ Win</a:t>
            </a:r>
            <a:endParaRPr lang="ko-KR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126480" y="12344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2200" b="1" dirty="0">
                <a:solidFill>
                  <a:schemeClr val="tx2"/>
                </a:solidFill>
              </a:rPr>
              <a:t>+</a:t>
            </a:r>
            <a:endParaRPr lang="ko-KR" sz="2200" dirty="0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7315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583680" y="1234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600" b="1" dirty="0">
                <a:solidFill>
                  <a:schemeClr val="tx2"/>
                </a:solidFill>
              </a:rPr>
              <a:t>E</a:t>
            </a:r>
            <a:endParaRPr lang="ko-KR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dirty="0">
                <a:solidFill>
                  <a:schemeClr val="accent6"/>
                </a:solidFill>
              </a:rPr>
              <a:t>동시에 누릅니다</a:t>
            </a:r>
            <a:endParaRPr lang="ko-KR" sz="1200" dirty="0"/>
          </a:p>
        </p:txBody>
      </p:sp>
      <p:sp>
        <p:nvSpPr>
          <p:cNvPr id="21" name="taskbar"/>
          <p:cNvSpPr/>
          <p:nvPr/>
        </p:nvSpPr>
        <p:spPr>
          <a:xfrm>
            <a:off x="4572000" y="3246120"/>
            <a:ext cx="4114800" cy="5029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34924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897880" y="3355848"/>
            <a:ext cx="156362" cy="96012"/>
          </a:xfrm>
          <a:prstGeom prst="roundRect">
            <a:avLst>
              <a:gd name="adj" fmla="val 2857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897880" y="3405226"/>
            <a:ext cx="347472" cy="224942"/>
          </a:xfrm>
          <a:prstGeom prst="roundRect">
            <a:avLst>
              <a:gd name="adj" fmla="val 1626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4652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9516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72784" y="29718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272784" y="2971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37673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작업 표시줄</a:t>
            </a:r>
            <a:endParaRPr lang="ko-KR" sz="1000" dirty="0"/>
          </a:p>
        </p:txBody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"파일 탐색기" 창이 열렸습니다.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3</a:t>
            </a:fld>
            <a:endParaRPr lang="ko-K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2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폴더를 둘 곳을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왼쪽 목록에서 "문서"를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D: 디스크를 쓰면 "로컬 디스크 (D:)", 회사 공유 폴더(NAS)를 쓰면 그 폴더를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여럿이 함께 쓰면 공유 폴더를 권합니다.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회사 서식</a:t>
            </a:r>
            <a:endParaRPr lang="ko-KR" sz="10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2026 사업계획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회의록</a:t>
            </a:r>
            <a:endParaRPr lang="ko-KR" sz="1000" dirty="0"/>
          </a:p>
        </p:txBody>
      </p:sp>
      <p:sp>
        <p:nvSpPr>
          <p:cNvPr id="33" name="Shape 31"/>
          <p:cNvSpPr/>
          <p:nvPr/>
        </p:nvSpPr>
        <p:spPr>
          <a:xfrm>
            <a:off x="5440680" y="23042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440680" y="23042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5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6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오른쪽에 고른 곳의 파일과 폴더가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4</a:t>
            </a:fld>
            <a:endParaRPr lang="ko-K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3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"eiso 보관 폴더"를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을 누릅니다(또는 위쪽 "새로 만들기 › 폴더").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"새 폴더" 이름 칸에 eiso 보관 폴더 라고 적습니다.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Enter 를 누릅니다.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1691640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15000"/>
            </a:schemeClr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+ 새로 만들기 › 폴더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6537960" y="1417320"/>
            <a:ext cx="20116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601968" y="14173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4" name="Shape 22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7" name="Shape 25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회사 서식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2026 사업계획</a:t>
            </a:r>
            <a:endParaRPr lang="ko-KR" sz="1000" dirty="0"/>
          </a:p>
        </p:txBody>
      </p:sp>
      <p:sp>
        <p:nvSpPr>
          <p:cNvPr id="33" name="Shape 31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eiso 보관 폴더</a:t>
            </a:r>
            <a:endParaRPr lang="ko-KR" sz="1000" dirty="0"/>
          </a:p>
        </p:txBody>
      </p:sp>
      <p:sp>
        <p:nvSpPr>
          <p:cNvPr id="37" name="Shape 35"/>
          <p:cNvSpPr/>
          <p:nvPr/>
        </p:nvSpPr>
        <p:spPr>
          <a:xfrm>
            <a:off x="63093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3093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9" name="Shape 37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"eiso 보관 폴더"가 생겼습니다. 이 폴더가 앞으로 모든 자료의 집입니다.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5</a:t>
            </a:fld>
            <a:endParaRPr lang="ko-K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4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그 안에 "경영시스템" 폴더를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"eiso 보관 폴더"를 두 번 눌러(더블클릭) 들어갑니다.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경영시스템 → Enter.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"경영시스템"을 두 번 눌러 들어갑니다.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 › eiso 보관 폴더 › 경영시스템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1381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1381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2011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(아직 빈 폴더)</a:t>
            </a:r>
            <a:endParaRPr lang="ko-KR" sz="1100" dirty="0"/>
          </a:p>
        </p:txBody>
      </p:sp>
      <p:sp>
        <p:nvSpPr>
          <p:cNvPr id="28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29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위쪽 주소 칸에 "eiso 보관 폴더 › 경영시스템"이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6</a:t>
            </a:fld>
            <a:endParaRPr lang="ko-K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5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"00_문서"를 만들고 현행 문서를 넣습니다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00_문서 → Enter.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지금 쓰는 매뉴얼·절차서·지침서 파일을 고르고 Ctrl + C(복사).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"00_문서"에 들어가 Ctrl + V(붙여넣기).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… › 경영시스템 › 00_문서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108192" y="193852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품질매뉴얼.docx</a:t>
            </a:r>
            <a:endParaRPr lang="ko-KR" sz="1000" dirty="0"/>
          </a:p>
        </p:txBody>
      </p:sp>
      <p:sp>
        <p:nvSpPr>
          <p:cNvPr id="27" name="Shape 25"/>
          <p:cNvSpPr/>
          <p:nvPr/>
        </p:nvSpPr>
        <p:spPr>
          <a:xfrm>
            <a:off x="6108192" y="230428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문서관리 절차서.docx</a:t>
            </a:r>
            <a:endParaRPr lang="ko-KR" sz="1000" dirty="0"/>
          </a:p>
        </p:txBody>
      </p:sp>
      <p:sp>
        <p:nvSpPr>
          <p:cNvPr id="29" name="Shape 27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작업지침서.hwpx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8275320" y="187452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275320" y="1874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"00_문서" 안에 현행 매뉴얼·절차서·지침서가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7</a:t>
            </a:fld>
            <a:endParaRPr lang="ko-K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6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첫 단계 폴더와 "서식"·"기록"을 만듭니다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"경영시스템"으로 돌아옵니다(Alt + ← 또는 주소 칸에서 "경영시스템" 누르기).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Ctrl + Shift + N → 조직상황 → Enter, 그리고 "조직상황"에 들어갑니다.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그 안에 "서식"과 "기록" 두 폴더를 만듭니다.</a:t>
            </a:r>
            <a:endParaRPr lang="ko-KR" sz="1400" dirty="0"/>
          </a:p>
        </p:txBody>
      </p:sp>
      <p:sp>
        <p:nvSpPr>
          <p:cNvPr id="15" name="fig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00600" y="12344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00600" y="12673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02352" y="1188720"/>
            <a:ext cx="105854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경영시스템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4910328" y="18745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10328" y="16093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84648" y="1691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84648" y="1724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0" y="1645920"/>
            <a:ext cx="105854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00_문서</a:t>
            </a:r>
            <a:endParaRPr lang="ko-KR" sz="1300" dirty="0"/>
          </a:p>
        </p:txBody>
      </p:sp>
      <p:sp>
        <p:nvSpPr>
          <p:cNvPr id="24" name="Shape 22"/>
          <p:cNvSpPr/>
          <p:nvPr/>
        </p:nvSpPr>
        <p:spPr>
          <a:xfrm>
            <a:off x="4910328" y="23317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10328" y="16093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84648" y="21488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84648" y="21817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0" y="2103120"/>
            <a:ext cx="901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조직상황</a:t>
            </a:r>
            <a:endParaRPr lang="ko-KR" sz="1300" dirty="0"/>
          </a:p>
        </p:txBody>
      </p:sp>
      <p:sp>
        <p:nvSpPr>
          <p:cNvPr id="29" name="Text 27"/>
          <p:cNvSpPr txBox="1"/>
          <p:nvPr/>
        </p:nvSpPr>
        <p:spPr>
          <a:xfrm>
            <a:off x="6296660" y="2103120"/>
            <a:ext cx="22529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첫 단계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5294376" y="27889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94376" y="25237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568696" y="26060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68696" y="26389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70448" y="2560320"/>
            <a:ext cx="58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서식</a:t>
            </a:r>
            <a:endParaRPr lang="ko-KR" sz="1300" dirty="0"/>
          </a:p>
        </p:txBody>
      </p:sp>
      <p:sp>
        <p:nvSpPr>
          <p:cNvPr id="35" name="Text 33"/>
          <p:cNvSpPr txBox="1"/>
          <p:nvPr/>
        </p:nvSpPr>
        <p:spPr>
          <a:xfrm>
            <a:off x="6367018" y="2560320"/>
            <a:ext cx="21826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지금 쓰는 서식</a:t>
            </a:r>
            <a:endParaRPr lang="ko-KR" sz="1000" dirty="0"/>
          </a:p>
        </p:txBody>
      </p:sp>
      <p:sp>
        <p:nvSpPr>
          <p:cNvPr id="36" name="Shape 34"/>
          <p:cNvSpPr/>
          <p:nvPr/>
        </p:nvSpPr>
        <p:spPr>
          <a:xfrm>
            <a:off x="5294376" y="32461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294376" y="25237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68696" y="30632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68696" y="30961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70448" y="3017520"/>
            <a:ext cx="58801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2"/>
                </a:solidFill>
              </a:rPr>
              <a:t>기록</a:t>
            </a:r>
            <a:endParaRPr lang="ko-KR" sz="1300" dirty="0"/>
          </a:p>
        </p:txBody>
      </p:sp>
      <p:sp>
        <p:nvSpPr>
          <p:cNvPr id="41" name="Text 39"/>
          <p:cNvSpPr txBox="1"/>
          <p:nvPr/>
        </p:nvSpPr>
        <p:spPr>
          <a:xfrm>
            <a:off x="6367018" y="3017520"/>
            <a:ext cx="218262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실제 업무 기록</a:t>
            </a:r>
            <a:endParaRPr lang="ko-KR" sz="10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"조직상황" 안에 "서식"과 "기록"이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8</a:t>
            </a:fld>
            <a:endParaRPr lang="ko-K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7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나머지 단계 폴더는 복사해서 이름만 바꿉니다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"경영시스템"에서 "조직상황"을 한 번 누르고 Ctrl + C, Ctrl + V.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생긴 "조직상황 - 복사본"을 누르고 F2 → 리스크평가 → Enter.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운영할 단계만큼 되풀이합니다(예: 법규파악, 목표수립, 내부심사, 경영검토).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… › eiso 보관 폴더 › 경영시스템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00_문서</a:t>
            </a:r>
            <a:endParaRPr lang="ko-KR" sz="10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조직상황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조직상황 - 복사본</a:t>
            </a:r>
            <a:endParaRPr lang="ko-KR" sz="1000" dirty="0"/>
          </a:p>
        </p:txBody>
      </p:sp>
      <p:sp>
        <p:nvSpPr>
          <p:cNvPr id="35" name="Shape 33"/>
          <p:cNvSpPr/>
          <p:nvPr/>
        </p:nvSpPr>
        <p:spPr>
          <a:xfrm>
            <a:off x="6071616" y="305409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71616" y="309030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83096" y="301752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목표수립</a:t>
            </a:r>
            <a:endParaRPr lang="ko-KR" sz="1000" dirty="0"/>
          </a:p>
        </p:txBody>
      </p:sp>
      <p:sp>
        <p:nvSpPr>
          <p:cNvPr id="38" name="Shape 36"/>
          <p:cNvSpPr/>
          <p:nvPr/>
        </p:nvSpPr>
        <p:spPr>
          <a:xfrm>
            <a:off x="7818120" y="32461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39" name="Text 37"/>
          <p:cNvSpPr txBox="1"/>
          <p:nvPr/>
        </p:nvSpPr>
        <p:spPr>
          <a:xfrm>
            <a:off x="7818120" y="32461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tx2"/>
                </a:solidFill>
              </a:rPr>
              <a:t>F2</a:t>
            </a:r>
            <a:endParaRPr lang="ko-KR" sz="1400" dirty="0"/>
          </a:p>
        </p:txBody>
      </p:sp>
      <p:sp>
        <p:nvSpPr>
          <p:cNvPr id="40" name="Shape 38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단계 폴더마다 "서식"·"기록"이 있습니다(이름은 운영 화면의 단계 이름과 같게).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9</a:t>
            </a:fld>
            <a:endParaRPr lang="ko-K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  </a:t>
            </a:r>
            <a:r>
              <a:rPr lang="ko-KR" sz="1400" b="1" dirty="0">
                <a:solidFill>
                  <a:schemeClr val="bg1"/>
                </a:solidFill>
              </a:rPr>
              <a:t>따라 하기 8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"기록"에 평소 업무 자료를 넣습니다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평소 업무의 기록(점검표·실적·회의록·측정 결과)을 그 단계의 "기록"에 넣습니다.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지금 쓰는 서식은 "서식"에 넣습니다.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결과물 폴더는 만들지 않습니다. eiso가 저장할 때 만듭니다.</a:t>
            </a:r>
            <a:endParaRPr lang="ko-KR" sz="1400" dirty="0"/>
          </a:p>
        </p:txBody>
      </p:sp>
      <p:sp>
        <p:nvSpPr>
          <p:cNvPr id="15" name="done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612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1942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15568"/>
            <a:ext cx="172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19" name="Shape 17"/>
          <p:cNvSpPr/>
          <p:nvPr/>
        </p:nvSpPr>
        <p:spPr>
          <a:xfrm>
            <a:off x="4864608" y="15270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35331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84064" y="14356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4685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85816" y="1389888"/>
            <a:ext cx="998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경영시스템</a:t>
            </a:r>
            <a:endParaRPr lang="ko-KR" sz="1200" dirty="0"/>
          </a:p>
        </p:txBody>
      </p:sp>
      <p:sp>
        <p:nvSpPr>
          <p:cNvPr id="24" name="Shape 22"/>
          <p:cNvSpPr/>
          <p:nvPr/>
        </p:nvSpPr>
        <p:spPr>
          <a:xfrm>
            <a:off x="5193792" y="180136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193792" y="162763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13248" y="170992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174284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15000" y="1664208"/>
            <a:ext cx="998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00_문서</a:t>
            </a:r>
            <a:endParaRPr lang="ko-KR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6621780" y="1664208"/>
            <a:ext cx="19735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현행 문서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5193792" y="20756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93792" y="162763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13248" y="198424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13248" y="201716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715000" y="1938528"/>
            <a:ext cx="85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조직상황</a:t>
            </a:r>
            <a:endParaRPr lang="ko-KR" sz="1200" dirty="0"/>
          </a:p>
        </p:txBody>
      </p:sp>
      <p:sp>
        <p:nvSpPr>
          <p:cNvPr id="35" name="Shape 33"/>
          <p:cNvSpPr/>
          <p:nvPr/>
        </p:nvSpPr>
        <p:spPr>
          <a:xfrm>
            <a:off x="5522976" y="23500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522976" y="217627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42432" y="22585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742432" y="22914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044184" y="2212848"/>
            <a:ext cx="563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서식</a:t>
            </a:r>
            <a:endParaRPr lang="ko-KR" sz="1200" dirty="0"/>
          </a:p>
        </p:txBody>
      </p:sp>
      <p:sp>
        <p:nvSpPr>
          <p:cNvPr id="40" name="Shape 38"/>
          <p:cNvSpPr/>
          <p:nvPr/>
        </p:nvSpPr>
        <p:spPr>
          <a:xfrm>
            <a:off x="5522976" y="262432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522976" y="217627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742432" y="25328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42432" y="25658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044184" y="2487168"/>
            <a:ext cx="563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기록</a:t>
            </a:r>
            <a:endParaRPr lang="ko-KR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516624" y="2487168"/>
            <a:ext cx="20787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업무 기록</a:t>
            </a:r>
            <a:endParaRPr lang="ko-KR" sz="1000" dirty="0"/>
          </a:p>
        </p:txBody>
      </p:sp>
      <p:sp>
        <p:nvSpPr>
          <p:cNvPr id="46" name="Shape 44"/>
          <p:cNvSpPr/>
          <p:nvPr/>
        </p:nvSpPr>
        <p:spPr>
          <a:xfrm>
            <a:off x="5193792" y="28986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193792" y="1627632"/>
            <a:ext cx="914" cy="127101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413248" y="28072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413248" y="28401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715000" y="2761488"/>
            <a:ext cx="998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리스크평가</a:t>
            </a:r>
            <a:endParaRPr lang="ko-KR" sz="1200" dirty="0"/>
          </a:p>
        </p:txBody>
      </p:sp>
      <p:sp>
        <p:nvSpPr>
          <p:cNvPr id="51" name="Shape 49"/>
          <p:cNvSpPr/>
          <p:nvPr/>
        </p:nvSpPr>
        <p:spPr>
          <a:xfrm>
            <a:off x="5522976" y="317296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22976" y="299923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742432" y="308152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742432" y="311444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044184" y="3035808"/>
            <a:ext cx="563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서식</a:t>
            </a:r>
            <a:endParaRPr lang="ko-KR" sz="1200" dirty="0"/>
          </a:p>
        </p:txBody>
      </p:sp>
      <p:sp>
        <p:nvSpPr>
          <p:cNvPr id="56" name="Shape 54"/>
          <p:cNvSpPr/>
          <p:nvPr/>
        </p:nvSpPr>
        <p:spPr>
          <a:xfrm>
            <a:off x="5522976" y="34472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5522976" y="299923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742432" y="335584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42432" y="338876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6044184" y="3310128"/>
            <a:ext cx="563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기록</a:t>
            </a:r>
            <a:endParaRPr lang="ko-KR" sz="1200" dirty="0"/>
          </a:p>
        </p:txBody>
      </p:sp>
      <p:sp>
        <p:nvSpPr>
          <p:cNvPr id="61" name="Shape 59"/>
          <p:cNvSpPr/>
          <p:nvPr/>
        </p:nvSpPr>
        <p:spPr>
          <a:xfrm>
            <a:off x="5193792" y="37216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193792" y="1627632"/>
            <a:ext cx="914" cy="20939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5413248" y="35844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… 운영하는 단계마다</a:t>
            </a:r>
            <a:endParaRPr lang="ko-KR" sz="1100" dirty="0"/>
          </a:p>
        </p:txBody>
      </p:sp>
      <p:sp>
        <p:nvSpPr>
          <p:cNvPr id="6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2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귀사 컴퓨터 준비가 끝났습니다. 오른쪽 그림과 같은지 확인합니다.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10</a:t>
            </a:fld>
            <a:endParaRPr lang="ko-K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9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eiso에 들어가 로그인합니다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Chrome 또는 Edge를 엽니다(폴더에 저장하는 기능은 이 두 브라우저에서 됩니다).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주소 칸에 eiso.co.kr 을 적고 Enter.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위쪽 "로그인"을 눌러 아이디·비밀번호를 넣습니다.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</a:t>
            </a:r>
            <a:endParaRPr lang="ko-KR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554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eiso AI 경영시스템 플랫폼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7589520" y="1527048"/>
            <a:ext cx="960120" cy="310896"/>
          </a:xfrm>
          <a:prstGeom prst="roundRect">
            <a:avLst>
              <a:gd name="adj" fmla="val 14706"/>
            </a:avLst>
          </a:prstGeom>
          <a:solidFill>
            <a:schemeClr val="accent1">
              <a:alpha val="12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89520" y="152704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로그인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339328" y="12344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914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892040" y="914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011680"/>
            <a:ext cx="3749040" cy="173736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위쪽에 "로그아웃"이 보이면 로그인된 것입니다.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11</a:t>
            </a:fld>
            <a:endParaRPr lang="ko-K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10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경영시스템 운영 화면을 엽니다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위쪽 메뉴 "경영시스템 운영"에서 "경영시스템 운영 안내"를 누릅니다.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화면을 아래로 내려 "표준 및 운영 단계 선정"까지 갑니다.</a:t>
            </a:r>
            <a:endParaRPr lang="ko-KR" sz="1400" dirty="0"/>
          </a:p>
        </p:txBody>
      </p:sp>
      <p:sp>
        <p:nvSpPr>
          <p:cNvPr id="12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eiso.co.kr/html/sub05_0</a:t>
            </a:r>
            <a:endParaRPr lang="ko-KR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4709160" y="150876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경영시스템 수립</a:t>
            </a:r>
            <a:endParaRPr lang="ko-KR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15087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accent1"/>
                </a:solidFill>
              </a:rPr>
              <a:t>경영시스템 운영</a:t>
            </a:r>
            <a:endParaRPr lang="ko-KR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150876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커뮤니티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6035040" y="1801368"/>
            <a:ext cx="2194560" cy="105156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126480" y="1837944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b="1" dirty="0">
                <a:solidFill>
                  <a:schemeClr val="accent1"/>
                </a:solidFill>
              </a:rPr>
              <a:t>경영시스템 운영 안내</a:t>
            </a:r>
            <a:endParaRPr lang="ko-KR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126480" y="20848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경제적 번영 운영</a:t>
            </a:r>
            <a:endParaRPr lang="ko-KR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233172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사회적가치 운영</a:t>
            </a:r>
            <a:endParaRPr lang="ko-KR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2578608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900" dirty="0">
                <a:solidFill>
                  <a:schemeClr val="tx1"/>
                </a:solidFill>
              </a:rPr>
              <a:t>ICT 경영시스템 운영</a:t>
            </a:r>
            <a:endParaRPr lang="ko-KR" sz="900" dirty="0"/>
          </a:p>
        </p:txBody>
      </p:sp>
      <p:sp>
        <p:nvSpPr>
          <p:cNvPr id="27" name="Shape 25"/>
          <p:cNvSpPr/>
          <p:nvPr/>
        </p:nvSpPr>
        <p:spPr>
          <a:xfrm>
            <a:off x="8275320" y="180136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75320" y="18013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971800"/>
            <a:ext cx="3749040" cy="777240"/>
          </a:xfrm>
          <a:prstGeom prst="roundRect">
            <a:avLst>
              <a:gd name="adj" fmla="val 1176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92040" y="3017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accent1"/>
                </a:solidFill>
              </a:rPr>
              <a:t>표준 및 운영 단계 선정</a:t>
            </a:r>
            <a:endParaRPr lang="ko-KR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4892040" y="3310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운영 갈래 · 운영하는 표준 · 운영 단계</a:t>
            </a:r>
            <a:endParaRPr lang="ko-KR" sz="1000" dirty="0"/>
          </a:p>
        </p:txBody>
      </p:sp>
      <p:sp>
        <p:nvSpPr>
          <p:cNvPr id="32" name="Shape 30"/>
          <p:cNvSpPr/>
          <p:nvPr/>
        </p:nvSpPr>
        <p:spPr>
          <a:xfrm>
            <a:off x="8229600" y="28346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29600" y="2834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3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운영 갈래·표준·운영 단계를 고르는 칸이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12</a:t>
            </a:fld>
            <a:endParaRPr lang="ko-K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11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운영 갈래·표준·단계를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 갈래를 고릅니다(경제적 번영 또는 사회적가치).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운영하는 표준을 고릅니다(예: ISO 9001).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 단계에서 "조직상황"을 고릅니다.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eiso.co.kr/html/sub05_0</a:t>
            </a:r>
            <a:endParaRPr lang="ko-KR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60020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운영 갈래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5943600" y="1600200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35040" y="160020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경제적 번영 ▾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8339328" y="149047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490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216712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운영하는 표준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5943600" y="2167128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035040" y="2167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☑ ISO 9001  ☐ ISO 14001</a:t>
            </a:r>
            <a:endParaRPr lang="ko-KR" sz="1000" dirty="0"/>
          </a:p>
        </p:txBody>
      </p:sp>
      <p:sp>
        <p:nvSpPr>
          <p:cNvPr id="30" name="Shape 28"/>
          <p:cNvSpPr/>
          <p:nvPr/>
        </p:nvSpPr>
        <p:spPr>
          <a:xfrm>
            <a:off x="8339328" y="2057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754880" y="27340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1"/>
                </a:solidFill>
              </a:rPr>
              <a:t>운영 단계</a:t>
            </a:r>
            <a:endParaRPr lang="ko-KR" sz="1100" dirty="0"/>
          </a:p>
        </p:txBody>
      </p:sp>
      <p:sp>
        <p:nvSpPr>
          <p:cNvPr id="33" name="Shape 31"/>
          <p:cNvSpPr/>
          <p:nvPr/>
        </p:nvSpPr>
        <p:spPr>
          <a:xfrm>
            <a:off x="5943600" y="2734056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35040" y="273405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1 조직상황 ▾</a:t>
            </a:r>
            <a:endParaRPr lang="ko-KR" sz="1000" dirty="0"/>
          </a:p>
        </p:txBody>
      </p:sp>
      <p:sp>
        <p:nvSpPr>
          <p:cNvPr id="35" name="Shape 33"/>
          <p:cNvSpPr/>
          <p:nvPr/>
        </p:nvSpPr>
        <p:spPr>
          <a:xfrm>
            <a:off x="8339328" y="26243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39328" y="2624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383280"/>
            <a:ext cx="1645920" cy="310896"/>
          </a:xfrm>
          <a:prstGeom prst="roundRect">
            <a:avLst>
              <a:gd name="adj" fmla="val 14706"/>
            </a:avLst>
          </a:prstGeom>
          <a:solidFill>
            <a:schemeClr val="accent2">
              <a:alpha val="12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754880" y="338328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2"/>
                </a:solidFill>
              </a:rPr>
              <a:t>📁 폴더 지정</a:t>
            </a:r>
            <a:endParaRPr lang="ko-KR" sz="1100" dirty="0"/>
          </a:p>
        </p:txBody>
      </p:sp>
      <p:sp>
        <p:nvSpPr>
          <p:cNvPr id="39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0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그 단계의 입력 칸과 "📁 폴더 지정" 단추가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13</a:t>
            </a:fld>
            <a:endParaRPr lang="ko-K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12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"📁 폴더 지정"으로 단계 폴더를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"📁 폴더 지정"을 누릅니다. 처음이면 로그인과 이용권을 확인합니다(이용권이 없으면 비용 안내가 나옵니다).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폴더 고르기 창에서 eiso 보관 폴더 › 경영시스템 › 조직상황 › 기록 을 고르고 "업로드"를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브라우저가 "업로드할까요?"라고 물으면 "업로드". 파일은 귀사 브라우저 안에서만 읽고 서버로 보내지 않습니다.</a:t>
            </a:r>
            <a:endParaRPr lang="ko-KR" sz="1400" dirty="0"/>
          </a:p>
        </p:txBody>
      </p:sp>
      <p:sp>
        <p:nvSpPr>
          <p:cNvPr id="15" name="pick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09160" y="1051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업로드할 폴더 선택</a:t>
            </a:r>
            <a:endParaRPr lang="ko-KR" sz="1100" dirty="0"/>
          </a:p>
        </p:txBody>
      </p:sp>
      <p:sp>
        <p:nvSpPr>
          <p:cNvPr id="17" name="Shape 15"/>
          <p:cNvSpPr/>
          <p:nvPr/>
        </p:nvSpPr>
        <p:spPr>
          <a:xfrm>
            <a:off x="475488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56632" y="1463040"/>
            <a:ext cx="1722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4864608" y="19842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64608" y="1773936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85623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84064" y="188915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385816" y="1810512"/>
            <a:ext cx="9982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경영시스템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5193792" y="233172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93792" y="2121408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22037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13248" y="22366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715000" y="2157984"/>
            <a:ext cx="853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조직상황</a:t>
            </a:r>
            <a:endParaRPr lang="ko-KR" sz="1200" dirty="0"/>
          </a:p>
        </p:txBody>
      </p:sp>
      <p:sp>
        <p:nvSpPr>
          <p:cNvPr id="30" name="Shape 28"/>
          <p:cNvSpPr/>
          <p:nvPr/>
        </p:nvSpPr>
        <p:spPr>
          <a:xfrm>
            <a:off x="5522976" y="267919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22976" y="2468880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42432" y="25511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42432" y="25840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44184" y="2505456"/>
            <a:ext cx="563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기록</a:t>
            </a:r>
            <a:endParaRPr lang="ko-KR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516624" y="2505456"/>
            <a:ext cx="20787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← 이 폴더</a:t>
            </a:r>
            <a:endParaRPr lang="ko-KR" sz="1000" dirty="0"/>
          </a:p>
        </p:txBody>
      </p:sp>
      <p:sp>
        <p:nvSpPr>
          <p:cNvPr id="36" name="Shape 34"/>
          <p:cNvSpPr/>
          <p:nvPr/>
        </p:nvSpPr>
        <p:spPr>
          <a:xfrm>
            <a:off x="6629400" y="342900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629400" y="342900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업로드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7635240" y="342900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635240" y="34290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취소</a:t>
            </a:r>
            <a:endParaRPr lang="ko-KR" sz="1100" dirty="0"/>
          </a:p>
        </p:txBody>
      </p:sp>
      <p:sp>
        <p:nvSpPr>
          <p:cNvPr id="40" name="Shape 38"/>
          <p:cNvSpPr/>
          <p:nvPr/>
        </p:nvSpPr>
        <p:spPr>
          <a:xfrm>
            <a:off x="7452360" y="31546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452360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"…개를 읽었습니다"라는 안내가 보입니다.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14</a:t>
            </a:fld>
            <a:endParaRPr lang="ko-K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13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"AI로 작성"을 누르고 결과를 확인합니다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필요한 칸(업종·지금 상황 등)을 채웁니다.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"AI로 작성"을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결과가 나올 때까지 몇 분 기다립니다. 그동안 창을 닫지 마십시오.</a:t>
            </a:r>
            <a:endParaRPr lang="ko-KR" sz="14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eiso.co.kr/html/sub05_0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754880" y="1600200"/>
            <a:ext cx="146304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54880" y="1600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AI로 작성</a:t>
            </a:r>
            <a:endParaRPr lang="ko-KR" sz="1200" dirty="0"/>
          </a:p>
        </p:txBody>
      </p:sp>
      <p:sp>
        <p:nvSpPr>
          <p:cNvPr id="24" name="Shape 22"/>
          <p:cNvSpPr/>
          <p:nvPr/>
        </p:nvSpPr>
        <p:spPr>
          <a:xfrm>
            <a:off x="6263640" y="16184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1618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6" name="Shape 24"/>
          <p:cNvSpPr/>
          <p:nvPr/>
        </p:nvSpPr>
        <p:spPr>
          <a:xfrm>
            <a:off x="4754880" y="2103120"/>
            <a:ext cx="3749040" cy="1691640"/>
          </a:xfrm>
          <a:prstGeom prst="roundRect">
            <a:avLst>
              <a:gd name="adj" fmla="val 540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2167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조직상황: 외부·내부 이슈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4892040" y="253288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92040" y="280720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92040" y="308152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335584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결과 글과 표가 화면에 나왔습니다. 내용을 읽어 봅니다.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15</a:t>
            </a:fld>
            <a:endParaRPr lang="ko-K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14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저장할 곳을 고릅니다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결과 아래 "이 결과를 저장할까요?"가 나옵니다.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이번에는 "내 컴퓨터 폴더에 저장"을 누릅니다.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다른 칸: 이 브라우저에 저장(다시 보기용), 회사 작업공간에 저장(여럿이 검토·승인), 저장하지 않음.</a:t>
            </a:r>
            <a:endParaRPr lang="ko-KR" sz="1400" dirty="0"/>
          </a:p>
        </p:txBody>
      </p:sp>
      <p:sp>
        <p:nvSpPr>
          <p:cNvPr id="15" name="as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accent3">
              <a:alpha val="8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0" y="11430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tx2"/>
                </a:solidFill>
              </a:rPr>
              <a:t>이 결과를 저장할까요?</a:t>
            </a:r>
            <a:endParaRPr lang="ko-KR" sz="1400" dirty="0"/>
          </a:p>
        </p:txBody>
      </p:sp>
      <p:sp>
        <p:nvSpPr>
          <p:cNvPr id="17" name="Shape 15"/>
          <p:cNvSpPr/>
          <p:nvPr/>
        </p:nvSpPr>
        <p:spPr>
          <a:xfrm>
            <a:off x="4846320" y="164592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846320" y="1645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이 브라우저에 저장</a:t>
            </a:r>
            <a:endParaRPr lang="ko-KR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219456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3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46320" y="219456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내 컴퓨터 폴더에 저장</a:t>
            </a:r>
            <a:endParaRPr lang="ko-KR" sz="1100" dirty="0"/>
          </a:p>
        </p:txBody>
      </p:sp>
      <p:sp>
        <p:nvSpPr>
          <p:cNvPr id="21" name="Shape 19"/>
          <p:cNvSpPr/>
          <p:nvPr/>
        </p:nvSpPr>
        <p:spPr>
          <a:xfrm>
            <a:off x="4846320" y="274320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46320" y="2743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회사 작업공간에 저장</a:t>
            </a:r>
            <a:endParaRPr lang="ko-KR" sz="1100" dirty="0"/>
          </a:p>
        </p:txBody>
      </p:sp>
      <p:sp>
        <p:nvSpPr>
          <p:cNvPr id="23" name="Shape 21"/>
          <p:cNvSpPr/>
          <p:nvPr/>
        </p:nvSpPr>
        <p:spPr>
          <a:xfrm>
            <a:off x="4846320" y="329184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846320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저장하지 않음</a:t>
            </a:r>
            <a:endParaRPr lang="ko-KR" sz="1100" dirty="0"/>
          </a:p>
        </p:txBody>
      </p:sp>
      <p:sp>
        <p:nvSpPr>
          <p:cNvPr id="25" name="Shape 23"/>
          <p:cNvSpPr/>
          <p:nvPr/>
        </p:nvSpPr>
        <p:spPr>
          <a:xfrm>
            <a:off x="7726680" y="221284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26680" y="22128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폴더 고르기 창이 열렸습니다(처음 한 번만).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16</a:t>
            </a:fld>
            <a:endParaRPr lang="ko-K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15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처음 한 번, 보관 폴더를 고르고 허용합니다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폴더 고르기 창에서 "eiso 보관 폴더"를 고르고 "폴더 선택"을 누릅니다(그 안의 폴더가 아니라 보관 폴더 자체).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브라우저가 파일 보기·수정을 허용할지 물으면 두 번 모두 허용합니다.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다음부터는 묻지 않고 같은 폴더에 저장합니다.</a:t>
            </a:r>
            <a:endParaRPr lang="ko-KR" sz="14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1828800"/>
          </a:xfrm>
          <a:prstGeom prst="roundRect">
            <a:avLst>
              <a:gd name="adj" fmla="val 3000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b="1" dirty="0">
                <a:solidFill>
                  <a:schemeClr val="tx2"/>
                </a:solidFill>
              </a:rPr>
              <a:t>파일 탐색기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96926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바탕 화면</a:t>
            </a:r>
            <a:endParaRPr lang="ko-KR" sz="10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문서</a:t>
            </a:r>
            <a:endParaRPr lang="ko-KR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tx1"/>
                </a:solidFill>
              </a:rPr>
              <a:t>로컬 디스크 (D:)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19088" y="190195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b="1" dirty="0">
                <a:solidFill>
                  <a:schemeClr val="tx1"/>
                </a:solidFill>
              </a:rPr>
              <a:t>eiso 보관 폴더</a:t>
            </a:r>
            <a:endParaRPr lang="ko-KR" sz="1000" dirty="0"/>
          </a:p>
        </p:txBody>
      </p:sp>
      <p:sp>
        <p:nvSpPr>
          <p:cNvPr id="29" name="Shape 27"/>
          <p:cNvSpPr/>
          <p:nvPr/>
        </p:nvSpPr>
        <p:spPr>
          <a:xfrm>
            <a:off x="7406640" y="2450592"/>
            <a:ext cx="11430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406640" y="245059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000" b="1" dirty="0">
                <a:solidFill>
                  <a:schemeClr val="bg1"/>
                </a:solidFill>
              </a:rPr>
              <a:t>폴더 선택</a:t>
            </a:r>
            <a:endParaRPr lang="ko-KR" sz="1000" dirty="0"/>
          </a:p>
        </p:txBody>
      </p:sp>
      <p:sp>
        <p:nvSpPr>
          <p:cNvPr id="31" name="Shape 29"/>
          <p:cNvSpPr/>
          <p:nvPr/>
        </p:nvSpPr>
        <p:spPr>
          <a:xfrm>
            <a:off x="7059168" y="24688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059168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33" name="allow"/>
          <p:cNvSpPr/>
          <p:nvPr/>
        </p:nvSpPr>
        <p:spPr>
          <a:xfrm>
            <a:off x="4572000" y="2971800"/>
            <a:ext cx="4114800" cy="960120"/>
          </a:xfrm>
          <a:prstGeom prst="roundRect">
            <a:avLst>
              <a:gd name="adj" fmla="val 9524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09160" y="30175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tx1"/>
                </a:solidFill>
              </a:rPr>
              <a:t>eiso.co.kr에서 이 폴더의 파일을 보고 수정하도록 허용할까요?</a:t>
            </a:r>
            <a:endParaRPr lang="ko-KR" sz="1100" dirty="0"/>
          </a:p>
        </p:txBody>
      </p:sp>
      <p:sp>
        <p:nvSpPr>
          <p:cNvPr id="35" name="Shape 33"/>
          <p:cNvSpPr/>
          <p:nvPr/>
        </p:nvSpPr>
        <p:spPr>
          <a:xfrm>
            <a:off x="6629400" y="352044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629400" y="352044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bg1"/>
                </a:solidFill>
              </a:rPr>
              <a:t>허용</a:t>
            </a:r>
            <a:endParaRPr lang="ko-KR" sz="1100" dirty="0"/>
          </a:p>
        </p:txBody>
      </p:sp>
      <p:sp>
        <p:nvSpPr>
          <p:cNvPr id="37" name="Shape 35"/>
          <p:cNvSpPr/>
          <p:nvPr/>
        </p:nvSpPr>
        <p:spPr>
          <a:xfrm>
            <a:off x="7635240" y="352044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635240" y="35204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100" b="1" dirty="0">
                <a:solidFill>
                  <a:schemeClr val="accent6"/>
                </a:solidFill>
              </a:rPr>
              <a:t>취소</a:t>
            </a:r>
            <a:endParaRPr lang="ko-KR" sz="1100" dirty="0"/>
          </a:p>
        </p:txBody>
      </p:sp>
      <p:sp>
        <p:nvSpPr>
          <p:cNvPr id="39" name="Shape 37"/>
          <p:cNvSpPr/>
          <p:nvPr/>
        </p:nvSpPr>
        <p:spPr>
          <a:xfrm>
            <a:off x="6291072" y="35387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91072" y="3538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화면에 "… 폴더에 저장했습니다"라는 안내가 나왔습니다.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17</a:t>
            </a:fld>
            <a:endParaRPr lang="ko-K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16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파일 탐색기에서 저장된 결과를 확인합니다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파일 탐색기에서 "eiso 보관 폴더"를 엽니다.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084832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0848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066544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eiso가 만든 "경영시스템 운영 › 조직상황 › 결과물"을 엽니다.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798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779776"/>
            <a:ext cx="3474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Word·엑셀 파일을 열어 봅니다.</a:t>
            </a:r>
            <a:endParaRPr lang="ko-KR" sz="1400" dirty="0"/>
          </a:p>
        </p:txBody>
      </p:sp>
      <p:sp>
        <p:nvSpPr>
          <p:cNvPr id="15" name="chec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8872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22163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43000"/>
            <a:ext cx="1722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eiso 보관 폴더</a:t>
            </a:r>
            <a:endParaRPr lang="ko-KR" sz="1200" dirty="0"/>
          </a:p>
        </p:txBody>
      </p:sp>
      <p:sp>
        <p:nvSpPr>
          <p:cNvPr id="19" name="Shape 17"/>
          <p:cNvSpPr/>
          <p:nvPr/>
        </p:nvSpPr>
        <p:spPr>
          <a:xfrm>
            <a:off x="4864608" y="1636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43560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65776" y="15179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65776" y="15508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67528" y="1472184"/>
            <a:ext cx="9982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경영시스템</a:t>
            </a:r>
            <a:endParaRPr lang="ko-KR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274308" y="1472184"/>
            <a:ext cx="23210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귀사 원본·기록</a:t>
            </a:r>
            <a:endParaRPr lang="ko-KR" sz="1000" dirty="0"/>
          </a:p>
        </p:txBody>
      </p:sp>
      <p:sp>
        <p:nvSpPr>
          <p:cNvPr id="25" name="Shape 23"/>
          <p:cNvSpPr/>
          <p:nvPr/>
        </p:nvSpPr>
        <p:spPr>
          <a:xfrm>
            <a:off x="5175504" y="19659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75504" y="1764792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376672" y="180136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… 00_문서 · 조직상황 · 리스크평가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4864608" y="229514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4608" y="1435608"/>
            <a:ext cx="914" cy="8595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065776" y="21762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65776" y="22091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367528" y="2130552"/>
            <a:ext cx="1432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경영시스템 운영</a:t>
            </a:r>
            <a:endParaRPr lang="ko-KR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6708648" y="2130552"/>
            <a:ext cx="188671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000" dirty="0">
                <a:solidFill>
                  <a:schemeClr val="accent6"/>
                </a:solidFill>
              </a:rPr>
              <a:t>eiso가 만듦</a:t>
            </a:r>
            <a:endParaRPr lang="ko-KR" sz="1000" dirty="0"/>
          </a:p>
        </p:txBody>
      </p:sp>
      <p:sp>
        <p:nvSpPr>
          <p:cNvPr id="34" name="Shape 32"/>
          <p:cNvSpPr/>
          <p:nvPr/>
        </p:nvSpPr>
        <p:spPr>
          <a:xfrm>
            <a:off x="5175504" y="262432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175504" y="2423160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2" y="250545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2" y="253837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678424" y="2459736"/>
            <a:ext cx="853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조직상황</a:t>
            </a:r>
            <a:endParaRPr lang="ko-KR" sz="1200" dirty="0"/>
          </a:p>
        </p:txBody>
      </p:sp>
      <p:sp>
        <p:nvSpPr>
          <p:cNvPr id="39" name="Shape 37"/>
          <p:cNvSpPr/>
          <p:nvPr/>
        </p:nvSpPr>
        <p:spPr>
          <a:xfrm>
            <a:off x="5486400" y="295351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486400" y="2752344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2834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2867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989320" y="2788920"/>
            <a:ext cx="7086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결과물</a:t>
            </a:r>
            <a:endParaRPr lang="ko-KR" sz="1200" dirty="0"/>
          </a:p>
        </p:txBody>
      </p:sp>
      <p:sp>
        <p:nvSpPr>
          <p:cNvPr id="44" name="Shape 42"/>
          <p:cNvSpPr/>
          <p:nvPr/>
        </p:nvSpPr>
        <p:spPr>
          <a:xfrm>
            <a:off x="5797296" y="328269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797296" y="308152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998464" y="3118104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조직상황_…_2026-10-26.doc</a:t>
            </a:r>
            <a:endParaRPr lang="ko-KR" sz="1100" dirty="0"/>
          </a:p>
        </p:txBody>
      </p:sp>
      <p:sp>
        <p:nvSpPr>
          <p:cNvPr id="47" name="Shape 45"/>
          <p:cNvSpPr/>
          <p:nvPr/>
        </p:nvSpPr>
        <p:spPr>
          <a:xfrm>
            <a:off x="5797296" y="361188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97296" y="3081528"/>
            <a:ext cx="914" cy="53035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998464" y="344728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조직상황_…_2026-10-26.xlsx</a:t>
            </a:r>
            <a:endParaRPr lang="ko-KR" sz="1100" dirty="0"/>
          </a:p>
        </p:txBody>
      </p:sp>
      <p:sp>
        <p:nvSpPr>
          <p:cNvPr id="5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5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파랑 폴더(eiso가 만듦)와 초록 폴더(귀사가 만듦)가 나란히 있습니다.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18</a:t>
            </a:fld>
            <a:endParaRPr lang="ko-K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B  </a:t>
            </a:r>
            <a:r>
              <a:rPr lang="ko-KR" sz="1400" b="1" dirty="0">
                <a:solidFill>
                  <a:schemeClr val="bg1"/>
                </a:solidFill>
              </a:rPr>
              <a:t>따라 하기 17</a:t>
            </a:r>
            <a:endParaRPr lang="ko-KR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다음 단계로 이어 갑니다</a:t>
            </a:r>
            <a:endParaRPr lang="ko-KR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이렇게 하십시오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1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운영 단계에서 다음 단계(예: 리스크평가)를 고릅니다.</a:t>
            </a:r>
            <a:endParaRPr lang="ko-KR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212848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12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2</a:t>
            </a:r>
            <a:endParaRPr lang="ko-KR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94560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그 단계 폴더를 "📁 폴더 지정"으로 고르고 "AI로 작성". 저장해 둔 앞 단계 결과를 이어받습니다.</a:t>
            </a:r>
            <a:endParaRPr lang="ko-KR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54096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5409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bg1"/>
                </a:solidFill>
              </a:rPr>
              <a:t>3</a:t>
            </a:r>
            <a:endParaRPr lang="ko-KR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035808"/>
            <a:ext cx="34747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400" dirty="0">
                <a:solidFill>
                  <a:schemeClr val="tx1"/>
                </a:solidFill>
              </a:rPr>
              <a:t>지난 결과는 "지난 작업"에서 날짜로 찾아 다시 봅니다.</a:t>
            </a:r>
            <a:endParaRPr lang="ko-KR" sz="1400" dirty="0"/>
          </a:p>
        </p:txBody>
      </p:sp>
      <p:sp>
        <p:nvSpPr>
          <p:cNvPr id="15" name="Shape 13"/>
          <p:cNvSpPr/>
          <p:nvPr/>
        </p:nvSpPr>
        <p:spPr>
          <a:xfrm>
            <a:off x="4663440" y="1234440"/>
            <a:ext cx="1005840" cy="1005840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254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177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2"/>
                </a:solidFill>
              </a:rPr>
              <a:t>폴더 지정</a:t>
            </a:r>
            <a:endParaRPr lang="ko-KR" sz="1200" dirty="0"/>
          </a:p>
        </p:txBody>
      </p:sp>
      <p:sp>
        <p:nvSpPr>
          <p:cNvPr id="17" name="Shape 15"/>
          <p:cNvSpPr/>
          <p:nvPr/>
        </p:nvSpPr>
        <p:spPr>
          <a:xfrm>
            <a:off x="56967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35040" y="1234440"/>
            <a:ext cx="1005840" cy="10058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893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1"/>
                </a:solidFill>
              </a:rPr>
              <a:t>AI로 작성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70683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7406640" y="1234440"/>
            <a:ext cx="1005840" cy="1005840"/>
          </a:xfrm>
          <a:prstGeom prst="ellipse">
            <a:avLst/>
          </a:prstGeom>
          <a:solidFill>
            <a:schemeClr val="accent3">
              <a:alpha val="15000"/>
            </a:schemeClr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609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200" b="1" dirty="0">
                <a:solidFill>
                  <a:schemeClr val="accent3"/>
                </a:solidFill>
              </a:rPr>
              <a:t>저장</a:t>
            </a:r>
            <a:endParaRPr lang="ko-KR" sz="1200" dirty="0"/>
          </a:p>
        </p:txBody>
      </p:sp>
      <p:sp>
        <p:nvSpPr>
          <p:cNvPr id="23" name="Shape 21"/>
          <p:cNvSpPr/>
          <p:nvPr/>
        </p:nvSpPr>
        <p:spPr>
          <a:xfrm flipH="1">
            <a:off x="5212080" y="2286000"/>
            <a:ext cx="2286000" cy="91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5760720" y="23317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algn="ctr" indent="0" marL="0">
              <a:buNone/>
            </a:pPr>
            <a:r>
              <a:rPr lang="ko-KR" sz="1100" dirty="0">
                <a:solidFill>
                  <a:schemeClr val="accent6"/>
                </a:solidFill>
              </a:rPr>
              <a:t>다음 단계</a:t>
            </a:r>
            <a:endParaRPr lang="ko-KR" sz="1100" dirty="0"/>
          </a:p>
        </p:txBody>
      </p:sp>
      <p:sp>
        <p:nvSpPr>
          <p:cNvPr id="25" name="tip"/>
          <p:cNvSpPr/>
          <p:nvPr/>
        </p:nvSpPr>
        <p:spPr>
          <a:xfrm>
            <a:off x="4572000" y="2788920"/>
            <a:ext cx="4114800" cy="1097280"/>
          </a:xfrm>
          <a:prstGeom prst="roundRect">
            <a:avLst>
              <a:gd name="adj" fmla="val 8333"/>
            </a:avLst>
          </a:prstGeom>
          <a:solidFill>
            <a:schemeClr val="accent4">
              <a:alpha val="8000"/>
            </a:schemeClr>
          </a:solidFill>
          <a:ln w="12700">
            <a:solidFill>
              <a:schemeClr val="accent4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754880" y="288036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200" b="1" dirty="0">
                <a:solidFill>
                  <a:schemeClr val="accent4"/>
                </a:solidFill>
              </a:rPr>
              <a:t>ICT 경영시스템 운영(42001·27001)은  </a:t>
            </a:r>
            <a:r>
              <a:rPr lang="ko-KR" sz="1200" dirty="0">
                <a:solidFill>
                  <a:schemeClr val="tx1"/>
                </a:solidFill>
              </a:rPr>
              <a:t>폴더 이름에 번호를 붙입니다(예: AI경영시스템 › 01_AI 상황분석). ICT용 따라 하기 자료가 따로 있습니다.</a:t>
            </a:r>
            <a:endParaRPr lang="ko-KR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400" b="1" dirty="0">
                <a:solidFill>
                  <a:schemeClr val="accent1"/>
                </a:solidFill>
              </a:rPr>
              <a:t>확인  </a:t>
            </a:r>
            <a:r>
              <a:rPr lang="ko-KR" sz="1400" dirty="0">
                <a:solidFill>
                  <a:schemeClr val="tx1"/>
                </a:solidFill>
              </a:rPr>
              <a:t>단계마다 같은 순서(폴더 지정 → AI로 작성 → 저장)를 되풀이합니다.</a:t>
            </a:r>
            <a:endParaRPr lang="ko-KR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19</a:t>
            </a:fld>
            <a:endParaRPr lang="ko-K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ctr" indent="0" marL="0">
              <a:buNone/>
            </a:pPr>
            <a:r>
              <a:rPr lang="ko-KR" sz="1400" b="1" dirty="0">
                <a:solidFill>
                  <a:schemeClr val="bg1"/>
                </a:solidFill>
              </a:rPr>
              <a:t>점검</a:t>
            </a:r>
            <a:endParaRPr lang="ko-KR" sz="14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algn="l" indent="0" marL="0">
              <a:buNone/>
            </a:pPr>
            <a:r>
              <a:rPr lang="ko-KR" sz="2400" b="1" dirty="0">
                <a:solidFill>
                  <a:schemeClr val="tx2"/>
                </a:solidFill>
              </a:rPr>
              <a:t>다 했는지 점검합니다</a:t>
            </a:r>
            <a:endParaRPr lang="ko-KR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2"/>
                </a:solidFill>
              </a:rPr>
              <a:t>A. 귀사 컴퓨터</a:t>
            </a:r>
            <a:endParaRPr lang="ko-KR" sz="1500" dirty="0"/>
          </a:p>
        </p:txBody>
      </p:sp>
      <p:sp>
        <p:nvSpPr>
          <p:cNvPr id="7" name="check"/>
          <p:cNvSpPr/>
          <p:nvPr/>
        </p:nvSpPr>
        <p:spPr>
          <a:xfrm>
            <a:off x="65836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"eiso 보관 폴더"를 만들었다</a:t>
            </a:r>
            <a:endParaRPr lang="ko-KR" sz="1300" dirty="0"/>
          </a:p>
        </p:txBody>
      </p:sp>
      <p:sp>
        <p:nvSpPr>
          <p:cNvPr id="9" name="check"/>
          <p:cNvSpPr/>
          <p:nvPr/>
        </p:nvSpPr>
        <p:spPr>
          <a:xfrm>
            <a:off x="65836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5156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"경영시스템 › 00_문서"에 현행 문서를 넣었다</a:t>
            </a:r>
            <a:endParaRPr lang="ko-KR" sz="1300" dirty="0"/>
          </a:p>
        </p:txBody>
      </p:sp>
      <p:sp>
        <p:nvSpPr>
          <p:cNvPr id="11" name="check"/>
          <p:cNvSpPr/>
          <p:nvPr/>
        </p:nvSpPr>
        <p:spPr>
          <a:xfrm>
            <a:off x="65836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단계 폴더마다 "서식"·"기록"을 만들었다</a:t>
            </a:r>
            <a:endParaRPr lang="ko-KR" sz="1300" dirty="0"/>
          </a:p>
        </p:txBody>
      </p:sp>
      <p:sp>
        <p:nvSpPr>
          <p:cNvPr id="13" name="check"/>
          <p:cNvSpPr/>
          <p:nvPr/>
        </p:nvSpPr>
        <p:spPr>
          <a:xfrm>
            <a:off x="65836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"기록"에 업무 기록을 넣었다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466344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4632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500" b="1" dirty="0">
                <a:solidFill>
                  <a:schemeClr val="accent1"/>
                </a:solidFill>
              </a:rPr>
              <a:t>B. eiso</a:t>
            </a:r>
            <a:endParaRPr lang="ko-KR" sz="1500" dirty="0"/>
          </a:p>
        </p:txBody>
      </p:sp>
      <p:sp>
        <p:nvSpPr>
          <p:cNvPr id="17" name="check"/>
          <p:cNvSpPr/>
          <p:nvPr/>
        </p:nvSpPr>
        <p:spPr>
          <a:xfrm>
            <a:off x="486460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eiso에 로그인했다(Chrome·Edge)</a:t>
            </a:r>
            <a:endParaRPr lang="ko-KR" sz="1300" dirty="0"/>
          </a:p>
        </p:txBody>
      </p:sp>
      <p:sp>
        <p:nvSpPr>
          <p:cNvPr id="19" name="check"/>
          <p:cNvSpPr/>
          <p:nvPr/>
        </p:nvSpPr>
        <p:spPr>
          <a:xfrm>
            <a:off x="486460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25780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"📁 폴더 지정"으로 단계 폴더를 고르고 "AI로 작성"을 했다</a:t>
            </a:r>
            <a:endParaRPr lang="ko-KR" sz="1300" dirty="0"/>
          </a:p>
        </p:txBody>
      </p:sp>
      <p:sp>
        <p:nvSpPr>
          <p:cNvPr id="21" name="check"/>
          <p:cNvSpPr/>
          <p:nvPr/>
        </p:nvSpPr>
        <p:spPr>
          <a:xfrm>
            <a:off x="486460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25780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"내 컴퓨터 폴더에 저장"으로 보관 폴더를 골랐다</a:t>
            </a:r>
            <a:endParaRPr lang="ko-KR" sz="1300" dirty="0"/>
          </a:p>
        </p:txBody>
      </p:sp>
      <p:sp>
        <p:nvSpPr>
          <p:cNvPr id="23" name="check"/>
          <p:cNvSpPr/>
          <p:nvPr/>
        </p:nvSpPr>
        <p:spPr>
          <a:xfrm>
            <a:off x="486460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5780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indent="0" marL="0">
              <a:buNone/>
            </a:pPr>
            <a:r>
              <a:rPr lang="ko-KR" sz="1300" dirty="0">
                <a:solidFill>
                  <a:schemeClr val="tx1"/>
                </a:solidFill>
              </a:rPr>
              <a:t>"경영시스템 운영 › 단계 › 결과물"에서 파일을 열어 봤다</a:t>
            </a:r>
            <a:endParaRPr lang="ko-KR" sz="1300" dirty="0"/>
          </a:p>
        </p:txBody>
      </p:sp>
      <p:sp>
        <p:nvSpPr>
          <p:cNvPr id="25" name="Shape 23"/>
          <p:cNvSpPr/>
          <p:nvPr/>
        </p:nvSpPr>
        <p:spPr>
          <a:xfrm>
            <a:off x="457200" y="406908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4069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indent="0" marL="0">
              <a:buNone/>
            </a:pPr>
            <a:r>
              <a:rPr lang="ko-KR" sz="1300" b="1" dirty="0">
                <a:solidFill>
                  <a:schemeClr val="accent3"/>
                </a:solidFill>
              </a:rPr>
              <a:t>여럿이 쓰는 컴퓨터는  </a:t>
            </a:r>
            <a:r>
              <a:rPr lang="ko-KR" sz="1300" dirty="0">
                <a:solidFill>
                  <a:schemeClr val="tx1"/>
                </a:solidFill>
              </a:rPr>
              <a:t>끝난 뒤 "지난 작업"의 "모두 지우기"를 누르십시오.  문의: eiso@eiso.co.kr</a:t>
            </a:r>
            <a:endParaRPr lang="ko-KR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eaLnBrk="0" algn="r"/>
            <a:fld id="{F7021451-1387-4CA6-816F-3879F97B5CBC}" type="slidenum">
              <a:rPr b="0" lang="ko-KR"/>
              <a:t>20</a:t>
            </a:fld>
            <a:endParaRPr lang="ko-K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iso">
  <a:themeElements>
    <a:clrScheme name="eiso">
      <a:dk1>
        <a:srgbClr val="1F2937"/>
      </a:dk1>
      <a:lt1>
        <a:srgbClr val="FFFFFF"/>
      </a:lt1>
      <a:dk2>
        <a:srgbClr val="1F3864"/>
      </a:dk2>
      <a:lt2>
        <a:srgbClr val="F4F7FB"/>
      </a:lt2>
      <a:accent1>
        <a:srgbClr val="3373C0"/>
      </a:accent1>
      <a:accent2>
        <a:srgbClr val="2F7A64"/>
      </a:accent2>
      <a:accent3>
        <a:srgbClr val="8A5A00"/>
      </a:accent3>
      <a:accent4>
        <a:srgbClr val="6357B6"/>
      </a:accent4>
      <a:accent5>
        <a:srgbClr val="B45309"/>
      </a:accent5>
      <a:accent6>
        <a:srgbClr val="53657E"/>
      </a:accent6>
      <a:hlink>
        <a:srgbClr val="3373C0"/>
      </a:hlink>
      <a:folHlink>
        <a:srgbClr val="6357B6"/>
      </a:folHlink>
    </a:clrScheme>
    <a:fontScheme name="eiso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lgun Gothic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Malgun Gothic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나를 따르라: 귀사 컴퓨터와 eiso 연결하기</dc:title>
  <dc:subject>자료를 만들고 보관하는 방법과 기능 연결 — 따라 하기</dc:subject>
  <dc:creator>eiso</dc:creator>
  <cp:lastModifiedBy>eiso</cp:lastModifiedBy>
  <cp:revision>1</cp:revision>
  <dcterms:created xsi:type="dcterms:W3CDTF">2026-10-26T11:22:16Z</dcterms:created>
  <dcterms:modified xsi:type="dcterms:W3CDTF">2026-10-26T11:22:16Z</dcterms:modified>
</cp:coreProperties>
</file>