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Bắt đầu" id="{94bf1173-c49a-72f5-dc56-d9dab7eb09b8}">
          <p14:sldIdLst>
            <p14:sldId id="256"/>
            <p14:sldId id="257"/>
          </p14:sldIdLst>
        </p14:section>
        <p14:section name="A. Tạo thư mục trên máy tính của quý công ty" id="{dc6f390a-3e70-75c2-585d-1a4ffcd18c80}">
          <p14:sldIdLst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</p14:sldIdLst>
        </p14:section>
        <p14:section name="B. Kết nối với eiso" id="{1e8c266f-8477-1448-dee5-9f9f068ca593}">
          <p14:sldIdLst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</p14:sldIdLst>
        </p14:section>
        <p14:section name="Kết thúc" id="{eb2be2d7-4712-2f81-a060-d6c12da25a0b}">
          <p14:sldIdLst>
            <p14:sldId id="27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Đây là hướng dẫn để in ra và làm theo. Hãy kiểm tra phần cần chuẩn bị trước.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 nguyên tắc và hình dạng hoàn chỉnh của thư mục sẽ tạo. Không cần tạo thư mục màu xanh dương.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File Explorer là cửa sổ dùng để tạo thư mục và di chuyển tệp trên Windows.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Sau khi phê duyệt tài liệu nhận từ Xây dựng hệ thống quản lý, để bản hiện hành ở đây. Bản cũ lưu riêng.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Sao chép trước khi đưa tệp vào thì "Biểu mẫu" và "Hồ sơ" trống cũng được sao chép cùng.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Mỗi trình duyệt có câu chữ hơi khác ("xem tệp", "sửa tệp"…). Phải cho phép cả hai mới lưu được.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Khi mọi ô đều có dấu ✓ là đã sẵn sàng vận hành.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411480"/>
            <a:ext cx="822960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vi-VN" sz="26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vi-VN" sz="26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1234440"/>
            <a:ext cx="822960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vi-VN" sz="1400" dirty="0">
                <a:solidFill>
                  <a:schemeClr val="accent6"/>
                </a:solidFill>
              </a:defRPr>
            </a:lvl1pPr>
          </a:lstStyle>
          <a:p>
            <a:pPr algn="l" indent="0" marL="0">
              <a:buNone/>
            </a:pPr>
            <a:endParaRPr lang="vi-VN" sz="14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EP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vi-VN" sz="2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vi-VN" sz="2000" dirty="0"/>
          </a:p>
        </p:txBody>
      </p:sp>
      <p:sp>
        <p:nvSpPr>
          <p:cNvPr id="3" name="Text 0"/>
          <p:cNvSpPr/>
          <p:nvPr/>
        </p:nvSpPr>
        <p:spPr>
          <a:xfrm>
            <a:off x="457200" y="4773168"/>
            <a:ext cx="5486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000" dirty="0">
                <a:solidFill>
                  <a:schemeClr val="accent6"/>
                </a:solidFill>
              </a:rPr>
              <a:t>Làm theo tôi · Máy tính của quý công ty và eiso</a:t>
            </a:r>
            <a:endParaRPr lang="vi-VN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vi-VN"/>
              <a:t>1003</a:t>
            </a:fld>
            <a:endParaRPr lang="vi-VN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vi-VN"/>
              <a:t>null</a:t>
            </a:fld>
            <a:endParaRPr lang="vi-V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vi-V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41148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vi-VN" sz="2600" b="1" dirty="0">
                <a:solidFill>
                  <a:schemeClr val="tx2"/>
                </a:solidFill>
              </a:rPr>
              <a:t>Làm theo tôi: kết nối máy tính của quý công ty với eiso</a:t>
            </a:r>
            <a:endParaRPr lang="vi-VN" sz="26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457200" y="123444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vi-VN" sz="1400" dirty="0">
                <a:solidFill>
                  <a:schemeClr val="accent6"/>
                </a:solidFill>
              </a:rPr>
              <a:t>Hãy in ra, đặt cạnh máy tính và làm theo từng trang. Làm xong, đánh dấu ✓ vào ô xác nhận.</a:t>
            </a:r>
            <a:endParaRPr lang="vi-VN" sz="1400" dirty="0"/>
          </a:p>
        </p:txBody>
      </p:sp>
      <p:sp>
        <p:nvSpPr>
          <p:cNvPr id="4" name="need"/>
          <p:cNvSpPr/>
          <p:nvPr/>
        </p:nvSpPr>
        <p:spPr>
          <a:xfrm>
            <a:off x="457200" y="1920240"/>
            <a:ext cx="3931920" cy="2651760"/>
          </a:xfrm>
          <a:prstGeom prst="roundRect">
            <a:avLst>
              <a:gd name="adj" fmla="val 3448"/>
            </a:avLst>
          </a:prstGeom>
          <a:solidFill>
            <a:schemeClr val="tx2">
              <a:alpha val="6000"/>
            </a:schemeClr>
          </a:solidFill>
          <a:ln w="12700">
            <a:solidFill>
              <a:schemeClr val="tx2">
                <a:alpha val="40000"/>
              </a:schemeClr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85800" y="2057400"/>
            <a:ext cx="3474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500" b="1" dirty="0">
                <a:solidFill>
                  <a:schemeClr val="tx2"/>
                </a:solidFill>
              </a:rPr>
              <a:t>Cần chuẩn bị</a:t>
            </a:r>
            <a:endParaRPr lang="vi-VN" sz="1500" dirty="0"/>
          </a:p>
        </p:txBody>
      </p:sp>
      <p:sp>
        <p:nvSpPr>
          <p:cNvPr id="6" name="check"/>
          <p:cNvSpPr/>
          <p:nvPr/>
        </p:nvSpPr>
        <p:spPr>
          <a:xfrm>
            <a:off x="713232" y="2523744"/>
            <a:ext cx="237744" cy="23774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1078992" y="2487168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100" dirty="0">
                <a:solidFill>
                  <a:schemeClr val="tx1"/>
                </a:solidFill>
              </a:rPr>
              <a:t>Máy tính Windows (Mac cũng được)</a:t>
            </a:r>
            <a:endParaRPr lang="vi-VN" sz="1100" dirty="0"/>
          </a:p>
        </p:txBody>
      </p:sp>
      <p:sp>
        <p:nvSpPr>
          <p:cNvPr id="8" name="check"/>
          <p:cNvSpPr/>
          <p:nvPr/>
        </p:nvSpPr>
        <p:spPr>
          <a:xfrm>
            <a:off x="713232" y="2935224"/>
            <a:ext cx="237744" cy="23774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1078992" y="2898648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100" dirty="0">
                <a:solidFill>
                  <a:schemeClr val="tx1"/>
                </a:solidFill>
              </a:rPr>
              <a:t>Trình duyệt Chrome hoặc Edge</a:t>
            </a:r>
            <a:endParaRPr lang="vi-VN" sz="1100" dirty="0"/>
          </a:p>
        </p:txBody>
      </p:sp>
      <p:sp>
        <p:nvSpPr>
          <p:cNvPr id="10" name="check"/>
          <p:cNvSpPr/>
          <p:nvPr/>
        </p:nvSpPr>
        <p:spPr>
          <a:xfrm>
            <a:off x="713232" y="3346704"/>
            <a:ext cx="237744" cy="23774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1078992" y="3310128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100" dirty="0">
                <a:solidFill>
                  <a:schemeClr val="tx1"/>
                </a:solidFill>
              </a:rPr>
              <a:t>Tài khoản thành viên eiso và quyền sử dụng vận hành</a:t>
            </a:r>
            <a:endParaRPr lang="vi-VN" sz="1100" dirty="0"/>
          </a:p>
        </p:txBody>
      </p:sp>
      <p:sp>
        <p:nvSpPr>
          <p:cNvPr id="12" name="check"/>
          <p:cNvSpPr/>
          <p:nvPr/>
        </p:nvSpPr>
        <p:spPr>
          <a:xfrm>
            <a:off x="713232" y="3758184"/>
            <a:ext cx="237744" cy="23774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078992" y="3721608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100" dirty="0">
                <a:solidFill>
                  <a:schemeClr val="tx1"/>
                </a:solidFill>
              </a:rPr>
              <a:t>Tệp sổ tay, quy trình, hướng dẫn đang dùng</a:t>
            </a:r>
            <a:endParaRPr lang="vi-VN" sz="1100" dirty="0"/>
          </a:p>
        </p:txBody>
      </p:sp>
      <p:sp>
        <p:nvSpPr>
          <p:cNvPr id="14" name="check"/>
          <p:cNvSpPr/>
          <p:nvPr/>
        </p:nvSpPr>
        <p:spPr>
          <a:xfrm>
            <a:off x="713232" y="4169664"/>
            <a:ext cx="237744" cy="237744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1078992" y="4133088"/>
            <a:ext cx="3246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100" dirty="0">
                <a:solidFill>
                  <a:schemeClr val="tx1"/>
                </a:solidFill>
              </a:rPr>
              <a:t>Khoảng 30 phút</a:t>
            </a:r>
            <a:endParaRPr lang="vi-VN" sz="1100" dirty="0"/>
          </a:p>
        </p:txBody>
      </p:sp>
      <p:sp>
        <p:nvSpPr>
          <p:cNvPr id="16" name="order"/>
          <p:cNvSpPr/>
          <p:nvPr/>
        </p:nvSpPr>
        <p:spPr>
          <a:xfrm>
            <a:off x="4663440" y="1920240"/>
            <a:ext cx="4023360" cy="2651760"/>
          </a:xfrm>
          <a:prstGeom prst="roundRect">
            <a:avLst>
              <a:gd name="adj" fmla="val 3448"/>
            </a:avLst>
          </a:prstGeom>
          <a:solidFill>
            <a:schemeClr val="accent2">
              <a:alpha val="8000"/>
            </a:schemeClr>
          </a:solidFill>
          <a:ln w="12700">
            <a:solidFill>
              <a:schemeClr val="accent2">
                <a:alpha val="40000"/>
              </a:schemeClr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4892040" y="205740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500" b="1" dirty="0">
                <a:solidFill>
                  <a:schemeClr val="tx2"/>
                </a:solidFill>
              </a:rPr>
              <a:t>Trình tự hôm nay</a:t>
            </a:r>
            <a:endParaRPr lang="vi-VN" sz="1500" dirty="0"/>
          </a:p>
        </p:txBody>
      </p:sp>
      <p:sp>
        <p:nvSpPr>
          <p:cNvPr id="18" name="Shape 16"/>
          <p:cNvSpPr/>
          <p:nvPr/>
        </p:nvSpPr>
        <p:spPr>
          <a:xfrm>
            <a:off x="4892040" y="2560320"/>
            <a:ext cx="411480" cy="4114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892040" y="25603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400" b="1" dirty="0">
                <a:solidFill>
                  <a:schemeClr val="bg1"/>
                </a:solidFill>
              </a:rPr>
              <a:t>A</a:t>
            </a:r>
            <a:endParaRPr lang="vi-VN" sz="1400" dirty="0"/>
          </a:p>
        </p:txBody>
      </p:sp>
      <p:sp>
        <p:nvSpPr>
          <p:cNvPr id="20" name="Text 18"/>
          <p:cNvSpPr txBox="1"/>
          <p:nvPr/>
        </p:nvSpPr>
        <p:spPr>
          <a:xfrm>
            <a:off x="5440680" y="2523744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400" b="1" dirty="0">
                <a:solidFill>
                  <a:schemeClr val="accent2"/>
                </a:solidFill>
              </a:rPr>
              <a:t>Tạo thư mục trên máy tính</a:t>
            </a:r>
            <a:endParaRPr lang="vi-VN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5440680" y="2816352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100" dirty="0">
                <a:solidFill>
                  <a:schemeClr val="accent6"/>
                </a:solidFill>
              </a:rPr>
              <a:t>Bước 1~8</a:t>
            </a:r>
            <a:endParaRPr lang="vi-VN" sz="1100" dirty="0"/>
          </a:p>
        </p:txBody>
      </p:sp>
      <p:sp>
        <p:nvSpPr>
          <p:cNvPr id="22" name="Shape 20"/>
          <p:cNvSpPr/>
          <p:nvPr/>
        </p:nvSpPr>
        <p:spPr>
          <a:xfrm>
            <a:off x="4892040" y="3200400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892040" y="320040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400" b="1" dirty="0">
                <a:solidFill>
                  <a:schemeClr val="bg1"/>
                </a:solidFill>
              </a:rPr>
              <a:t>B</a:t>
            </a:r>
            <a:endParaRPr lang="vi-VN" sz="1400" dirty="0"/>
          </a:p>
        </p:txBody>
      </p:sp>
      <p:sp>
        <p:nvSpPr>
          <p:cNvPr id="24" name="Text 22"/>
          <p:cNvSpPr txBox="1"/>
          <p:nvPr/>
        </p:nvSpPr>
        <p:spPr>
          <a:xfrm>
            <a:off x="5440680" y="3163824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400" b="1" dirty="0">
                <a:solidFill>
                  <a:schemeClr val="accent1"/>
                </a:solidFill>
              </a:rPr>
              <a:t>Kết nối với eiso</a:t>
            </a:r>
            <a:endParaRPr lang="vi-VN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5440680" y="3456432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100" dirty="0">
                <a:solidFill>
                  <a:schemeClr val="accent6"/>
                </a:solidFill>
              </a:rPr>
              <a:t>Bước 9~17</a:t>
            </a:r>
            <a:endParaRPr lang="vi-VN" sz="1100" dirty="0"/>
          </a:p>
        </p:txBody>
      </p:sp>
      <p:sp>
        <p:nvSpPr>
          <p:cNvPr id="26" name="Shape 24"/>
          <p:cNvSpPr/>
          <p:nvPr/>
        </p:nvSpPr>
        <p:spPr>
          <a:xfrm>
            <a:off x="4892040" y="3840480"/>
            <a:ext cx="411480" cy="41148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4892040" y="38404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400" b="1" dirty="0">
                <a:solidFill>
                  <a:schemeClr val="bg1"/>
                </a:solidFill>
              </a:rPr>
              <a:t>✓</a:t>
            </a:r>
            <a:endParaRPr lang="vi-VN" sz="1400" dirty="0"/>
          </a:p>
        </p:txBody>
      </p:sp>
      <p:sp>
        <p:nvSpPr>
          <p:cNvPr id="28" name="Text 26"/>
          <p:cNvSpPr txBox="1"/>
          <p:nvPr/>
        </p:nvSpPr>
        <p:spPr>
          <a:xfrm>
            <a:off x="5440680" y="3803904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400" b="1" dirty="0">
                <a:solidFill>
                  <a:schemeClr val="accent3"/>
                </a:solidFill>
              </a:rPr>
              <a:t>Kiểm tra đã làm đủ chưa</a:t>
            </a:r>
            <a:endParaRPr lang="vi-VN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5440680" y="4096512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100" dirty="0">
                <a:solidFill>
                  <a:schemeClr val="accent6"/>
                </a:solidFill>
              </a:rPr>
              <a:t>Trang cuối</a:t>
            </a:r>
            <a:endParaRPr lang="vi-VN" sz="1100" dirty="0"/>
          </a:p>
        </p:txBody>
      </p:sp>
      <p:sp>
        <p:nvSpPr>
          <p:cNvPr id="30" name="Text 28"/>
          <p:cNvSpPr txBox="1"/>
          <p:nvPr/>
        </p:nvSpPr>
        <p:spPr>
          <a:xfrm>
            <a:off x="457200" y="47548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900" dirty="0">
                <a:solidFill>
                  <a:schemeClr val="accent6"/>
                </a:solidFill>
              </a:rPr>
              <a:t>eiso — Nền tảng hệ thống quản lý ISO ứng dụng AI · Hướng dẫn làm theo cho khách hàng</a:t>
            </a:r>
            <a:endParaRPr lang="vi-VN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tx2"/>
          </a:solidFill>
          <a:ln w="12700">
            <a:solidFill>
              <a:schemeClr val="tx2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300" b="1" dirty="0">
                <a:solidFill>
                  <a:schemeClr val="bg1"/>
                </a:solidFill>
              </a:rPr>
              <a:t>Đọc trước</a:t>
            </a:r>
            <a:endParaRPr lang="vi-VN" sz="13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vi-VN" sz="2000" b="1" dirty="0">
                <a:solidFill>
                  <a:schemeClr val="tx2"/>
                </a:solidFill>
              </a:rPr>
              <a:t>Trước khi bắt đầu: ba nguyên tắc, hình hoàn chỉnh</a:t>
            </a:r>
            <a:endParaRPr lang="vi-VN" sz="2000" dirty="0"/>
          </a:p>
        </p:txBody>
      </p:sp>
      <p:sp>
        <p:nvSpPr>
          <p:cNvPr id="5" name="Shape 3"/>
          <p:cNvSpPr/>
          <p:nvPr/>
        </p:nvSpPr>
        <p:spPr>
          <a:xfrm>
            <a:off x="457200" y="1005840"/>
            <a:ext cx="4023360" cy="868680"/>
          </a:xfrm>
          <a:prstGeom prst="roundRect">
            <a:avLst>
              <a:gd name="adj" fmla="val 10526"/>
            </a:avLst>
          </a:prstGeom>
          <a:solidFill>
            <a:schemeClr val="accent2">
              <a:alpha val="10000"/>
            </a:schemeClr>
          </a:solidFill>
          <a:ln w="12700">
            <a:solidFill>
              <a:schemeClr val="accent2">
                <a:alpha val="40000"/>
              </a:schemeClr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621792" y="1234440"/>
            <a:ext cx="411480" cy="411480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21792" y="123444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400" b="1" dirty="0">
                <a:solidFill>
                  <a:schemeClr val="bg1"/>
                </a:solidFill>
              </a:rPr>
              <a:t>1</a:t>
            </a:r>
            <a:endParaRPr lang="vi-VN" sz="1400" dirty="0"/>
          </a:p>
        </p:txBody>
      </p:sp>
      <p:sp>
        <p:nvSpPr>
          <p:cNvPr id="8" name="Text 6"/>
          <p:cNvSpPr txBox="1"/>
          <p:nvPr/>
        </p:nvSpPr>
        <p:spPr>
          <a:xfrm>
            <a:off x="1188720" y="1078992"/>
            <a:ext cx="3154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400" b="1" dirty="0">
                <a:solidFill>
                  <a:schemeClr val="accent2"/>
                </a:solidFill>
              </a:rPr>
              <a:t>Bản gốc ở máy tính của quý công ty</a:t>
            </a:r>
            <a:endParaRPr lang="vi-VN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1188720" y="1399032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100" dirty="0">
                <a:solidFill>
                  <a:schemeClr val="tx1"/>
                </a:solidFill>
              </a:rPr>
              <a:t>Hồ sơ, kết quả, kiểm tra, đo lường và tài liệu hiện hành để trong thư mục của quý công ty.</a:t>
            </a:r>
            <a:endParaRPr lang="vi-VN" sz="1100" dirty="0"/>
          </a:p>
        </p:txBody>
      </p:sp>
      <p:sp>
        <p:nvSpPr>
          <p:cNvPr id="10" name="Shape 8"/>
          <p:cNvSpPr/>
          <p:nvPr/>
        </p:nvSpPr>
        <p:spPr>
          <a:xfrm>
            <a:off x="457200" y="2011680"/>
            <a:ext cx="4023360" cy="868680"/>
          </a:xfrm>
          <a:prstGeom prst="roundRect">
            <a:avLst>
              <a:gd name="adj" fmla="val 10526"/>
            </a:avLst>
          </a:prstGeom>
          <a:solidFill>
            <a:schemeClr val="accent1">
              <a:alpha val="10000"/>
            </a:schemeClr>
          </a:solidFill>
          <a:ln w="12700">
            <a:solidFill>
              <a:schemeClr val="accent1">
                <a:alpha val="40000"/>
              </a:schemeClr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621792" y="2240280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21792" y="22402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400" b="1" dirty="0">
                <a:solidFill>
                  <a:schemeClr val="bg1"/>
                </a:solidFill>
              </a:rPr>
              <a:t>2</a:t>
            </a:r>
            <a:endParaRPr lang="vi-VN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1188720" y="2084832"/>
            <a:ext cx="3154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400" b="1" dirty="0">
                <a:solidFill>
                  <a:schemeClr val="accent1"/>
                </a:solidFill>
              </a:rPr>
              <a:t>Soạn và phân tích ở eiso</a:t>
            </a:r>
            <a:endParaRPr lang="vi-VN" sz="1400" dirty="0"/>
          </a:p>
        </p:txBody>
      </p:sp>
      <p:sp>
        <p:nvSpPr>
          <p:cNvPr id="14" name="Text 12"/>
          <p:cNvSpPr txBox="1"/>
          <p:nvPr/>
        </p:nvSpPr>
        <p:spPr>
          <a:xfrm>
            <a:off x="1188720" y="2404872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100" dirty="0">
                <a:solidFill>
                  <a:schemeClr val="tx1"/>
                </a:solidFill>
              </a:rPr>
              <a:t>Khi chọn thư mục, trình duyệt đọc tại chỗ và AI soạn trên màn hình. Tệp không gửi lên máy chủ.</a:t>
            </a:r>
            <a:endParaRPr lang="vi-VN" sz="1100" dirty="0"/>
          </a:p>
        </p:txBody>
      </p:sp>
      <p:sp>
        <p:nvSpPr>
          <p:cNvPr id="15" name="Shape 13"/>
          <p:cNvSpPr/>
          <p:nvPr/>
        </p:nvSpPr>
        <p:spPr>
          <a:xfrm>
            <a:off x="457200" y="3017520"/>
            <a:ext cx="4023360" cy="868680"/>
          </a:xfrm>
          <a:prstGeom prst="roundRect">
            <a:avLst>
              <a:gd name="adj" fmla="val 10526"/>
            </a:avLst>
          </a:prstGeom>
          <a:solidFill>
            <a:schemeClr val="accent3">
              <a:alpha val="10000"/>
            </a:schemeClr>
          </a:solidFill>
          <a:ln w="12700">
            <a:solidFill>
              <a:schemeClr val="accent3">
                <a:alpha val="40000"/>
              </a:scheme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621792" y="3246120"/>
            <a:ext cx="411480" cy="411480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21792" y="32461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400" b="1" dirty="0">
                <a:solidFill>
                  <a:schemeClr val="bg1"/>
                </a:solidFill>
              </a:rPr>
              <a:t>3</a:t>
            </a:r>
            <a:endParaRPr lang="vi-VN" sz="1400" dirty="0"/>
          </a:p>
        </p:txBody>
      </p:sp>
      <p:sp>
        <p:nvSpPr>
          <p:cNvPr id="18" name="Text 16"/>
          <p:cNvSpPr txBox="1"/>
          <p:nvPr/>
        </p:nvSpPr>
        <p:spPr>
          <a:xfrm>
            <a:off x="1188720" y="3090672"/>
            <a:ext cx="3154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400" b="1" dirty="0">
                <a:solidFill>
                  <a:schemeClr val="accent3"/>
                </a:solidFill>
              </a:rPr>
              <a:t>Chỉ lưu khi quý công ty chọn</a:t>
            </a:r>
            <a:endParaRPr lang="vi-VN" sz="1400" dirty="0"/>
          </a:p>
        </p:txBody>
      </p:sp>
      <p:sp>
        <p:nvSpPr>
          <p:cNvPr id="19" name="Text 17"/>
          <p:cNvSpPr txBox="1"/>
          <p:nvPr/>
        </p:nvSpPr>
        <p:spPr>
          <a:xfrm>
            <a:off x="1188720" y="3410712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100" dirty="0">
                <a:solidFill>
                  <a:schemeClr val="tx1"/>
                </a:solidFill>
              </a:rPr>
              <a:t>Quý công ty chọn có lưu kết quả hay không và lưu ở đâu.</a:t>
            </a:r>
            <a:endParaRPr lang="vi-VN" sz="1100" dirty="0"/>
          </a:p>
        </p:txBody>
      </p:sp>
      <p:sp>
        <p:nvSpPr>
          <p:cNvPr id="20" name="done"/>
          <p:cNvSpPr/>
          <p:nvPr/>
        </p:nvSpPr>
        <p:spPr>
          <a:xfrm>
            <a:off x="4754880" y="1005840"/>
            <a:ext cx="3931920" cy="2880360"/>
          </a:xfrm>
          <a:prstGeom prst="roundRect">
            <a:avLst>
              <a:gd name="adj" fmla="val 3175"/>
            </a:avLst>
          </a:prstGeom>
          <a:solidFill>
            <a:schemeClr val="tx2">
              <a:alpha val="5000"/>
            </a:schemeClr>
          </a:solidFill>
          <a:ln w="12700">
            <a:solidFill>
              <a:schemeClr val="tx2">
                <a:alpha val="40000"/>
              </a:schemeClr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4937760" y="109728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b="1" dirty="0">
                <a:solidFill>
                  <a:schemeClr val="tx2"/>
                </a:solidFill>
              </a:rPr>
              <a:t>Thư mục sẽ tạo hôm nay (hoàn chỉnh)</a:t>
            </a:r>
            <a:endParaRPr lang="vi-VN" sz="1200" dirty="0"/>
          </a:p>
        </p:txBody>
      </p:sp>
      <p:sp>
        <p:nvSpPr>
          <p:cNvPr id="22" name="Shape 20"/>
          <p:cNvSpPr/>
          <p:nvPr/>
        </p:nvSpPr>
        <p:spPr>
          <a:xfrm>
            <a:off x="4937760" y="1508760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4937760" y="1541678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5239512" y="1463040"/>
            <a:ext cx="2006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100" b="1" dirty="0">
                <a:solidFill>
                  <a:schemeClr val="accent3"/>
                </a:solidFill>
              </a:rPr>
              <a:t>Thư mục lưu trữ eiso</a:t>
            </a:r>
            <a:endParaRPr lang="vi-VN" sz="1100" dirty="0"/>
          </a:p>
        </p:txBody>
      </p:sp>
      <p:sp>
        <p:nvSpPr>
          <p:cNvPr id="25" name="Shape 23"/>
          <p:cNvSpPr/>
          <p:nvPr/>
        </p:nvSpPr>
        <p:spPr>
          <a:xfrm>
            <a:off x="5047488" y="1901952"/>
            <a:ext cx="164592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047488" y="1719072"/>
            <a:ext cx="914" cy="182880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248656" y="1801368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248656" y="1834286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5550408" y="1755648"/>
            <a:ext cx="166014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100" b="1" dirty="0">
                <a:solidFill>
                  <a:schemeClr val="accent2"/>
                </a:solidFill>
              </a:rPr>
              <a:t>Hệ thống quản lý</a:t>
            </a:r>
            <a:endParaRPr lang="vi-VN" sz="1100" dirty="0"/>
          </a:p>
        </p:txBody>
      </p:sp>
      <p:sp>
        <p:nvSpPr>
          <p:cNvPr id="30" name="Text 28"/>
          <p:cNvSpPr txBox="1"/>
          <p:nvPr/>
        </p:nvSpPr>
        <p:spPr>
          <a:xfrm>
            <a:off x="7119112" y="1755648"/>
            <a:ext cx="147624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accent6"/>
                </a:solidFill>
              </a:rPr>
              <a:t>quý công ty tạo</a:t>
            </a:r>
            <a:endParaRPr lang="vi-VN" sz="900" dirty="0"/>
          </a:p>
        </p:txBody>
      </p:sp>
      <p:sp>
        <p:nvSpPr>
          <p:cNvPr id="31" name="Shape 29"/>
          <p:cNvSpPr/>
          <p:nvPr/>
        </p:nvSpPr>
        <p:spPr>
          <a:xfrm>
            <a:off x="5358384" y="2194560"/>
            <a:ext cx="164592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5358384" y="2011680"/>
            <a:ext cx="914" cy="182880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5559552" y="2093976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5559552" y="2126894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5861304" y="2048256"/>
            <a:ext cx="122707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100" b="1" dirty="0">
                <a:solidFill>
                  <a:schemeClr val="accent2"/>
                </a:solidFill>
              </a:rPr>
              <a:t>00_Tài liệu</a:t>
            </a:r>
            <a:endParaRPr lang="vi-VN" sz="1100" dirty="0"/>
          </a:p>
        </p:txBody>
      </p:sp>
      <p:sp>
        <p:nvSpPr>
          <p:cNvPr id="36" name="Shape 34"/>
          <p:cNvSpPr/>
          <p:nvPr/>
        </p:nvSpPr>
        <p:spPr>
          <a:xfrm>
            <a:off x="5358384" y="2487168"/>
            <a:ext cx="164592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358384" y="2011680"/>
            <a:ext cx="914" cy="475488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559552" y="2386584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5559552" y="2419502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5861304" y="2340864"/>
            <a:ext cx="166014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100" b="1" dirty="0">
                <a:solidFill>
                  <a:schemeClr val="accent2"/>
                </a:solidFill>
              </a:rPr>
              <a:t>Bối cảnh tổ chức</a:t>
            </a:r>
            <a:endParaRPr lang="vi-VN" sz="1100" dirty="0"/>
          </a:p>
        </p:txBody>
      </p:sp>
      <p:sp>
        <p:nvSpPr>
          <p:cNvPr id="41" name="Shape 39"/>
          <p:cNvSpPr/>
          <p:nvPr/>
        </p:nvSpPr>
        <p:spPr>
          <a:xfrm>
            <a:off x="5669280" y="2779776"/>
            <a:ext cx="164592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669280" y="2596896"/>
            <a:ext cx="914" cy="182880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5870448" y="2679192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5870448" y="2712110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45" name="Text 43"/>
          <p:cNvSpPr txBox="1"/>
          <p:nvPr/>
        </p:nvSpPr>
        <p:spPr>
          <a:xfrm>
            <a:off x="6172200" y="2633472"/>
            <a:ext cx="96723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100" b="1" dirty="0">
                <a:solidFill>
                  <a:schemeClr val="accent2"/>
                </a:solidFill>
              </a:rPr>
              <a:t>Biểu mẫu</a:t>
            </a:r>
            <a:endParaRPr lang="vi-VN" sz="1100" dirty="0"/>
          </a:p>
        </p:txBody>
      </p:sp>
      <p:sp>
        <p:nvSpPr>
          <p:cNvPr id="46" name="Shape 44"/>
          <p:cNvSpPr/>
          <p:nvPr/>
        </p:nvSpPr>
        <p:spPr>
          <a:xfrm>
            <a:off x="5669280" y="3072384"/>
            <a:ext cx="164592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5669280" y="2596896"/>
            <a:ext cx="914" cy="475488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5870448" y="2971800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5870448" y="3004718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50" name="Text 48"/>
          <p:cNvSpPr txBox="1"/>
          <p:nvPr/>
        </p:nvSpPr>
        <p:spPr>
          <a:xfrm>
            <a:off x="6172200" y="2926080"/>
            <a:ext cx="70739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100" b="1" dirty="0">
                <a:solidFill>
                  <a:schemeClr val="accent2"/>
                </a:solidFill>
              </a:rPr>
              <a:t>Hồ sơ</a:t>
            </a:r>
            <a:endParaRPr lang="vi-VN" sz="1100" dirty="0"/>
          </a:p>
        </p:txBody>
      </p:sp>
      <p:sp>
        <p:nvSpPr>
          <p:cNvPr id="51" name="Shape 49"/>
          <p:cNvSpPr/>
          <p:nvPr/>
        </p:nvSpPr>
        <p:spPr>
          <a:xfrm>
            <a:off x="5047488" y="3364992"/>
            <a:ext cx="164592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5047488" y="1719072"/>
            <a:ext cx="914" cy="1645920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5248656" y="3264408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5248656" y="3297326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5" name="Text 53"/>
          <p:cNvSpPr txBox="1"/>
          <p:nvPr/>
        </p:nvSpPr>
        <p:spPr>
          <a:xfrm>
            <a:off x="5550408" y="3218688"/>
            <a:ext cx="243967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100" b="1" dirty="0">
                <a:solidFill>
                  <a:schemeClr val="accent1"/>
                </a:solidFill>
              </a:rPr>
              <a:t>Vận hành hệ thống quản lý</a:t>
            </a:r>
            <a:endParaRPr lang="vi-VN" sz="1100" dirty="0"/>
          </a:p>
        </p:txBody>
      </p:sp>
      <p:sp>
        <p:nvSpPr>
          <p:cNvPr id="56" name="Text 54"/>
          <p:cNvSpPr txBox="1"/>
          <p:nvPr/>
        </p:nvSpPr>
        <p:spPr>
          <a:xfrm>
            <a:off x="7898638" y="3218688"/>
            <a:ext cx="731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accent6"/>
                </a:solidFill>
              </a:rPr>
              <a:t>eiso tạo</a:t>
            </a:r>
            <a:endParaRPr lang="vi-VN" sz="900" dirty="0"/>
          </a:p>
        </p:txBody>
      </p:sp>
      <p:sp>
        <p:nvSpPr>
          <p:cNvPr id="57" name="Shape 55"/>
          <p:cNvSpPr/>
          <p:nvPr/>
        </p:nvSpPr>
        <p:spPr>
          <a:xfrm>
            <a:off x="5358384" y="3657600"/>
            <a:ext cx="164592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5358384" y="3474720"/>
            <a:ext cx="914" cy="182880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5559552" y="3557016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0" name="Shape 58"/>
          <p:cNvSpPr/>
          <p:nvPr/>
        </p:nvSpPr>
        <p:spPr>
          <a:xfrm>
            <a:off x="5559552" y="3589934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1" name="Text 59"/>
          <p:cNvSpPr txBox="1"/>
          <p:nvPr/>
        </p:nvSpPr>
        <p:spPr>
          <a:xfrm>
            <a:off x="5861304" y="3511296"/>
            <a:ext cx="252628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100" b="1" dirty="0">
                <a:solidFill>
                  <a:schemeClr val="accent1"/>
                </a:solidFill>
              </a:rPr>
              <a:t>Bối cảnh tổ chức › Kết quả</a:t>
            </a:r>
            <a:endParaRPr lang="vi-VN" sz="1100" dirty="0"/>
          </a:p>
        </p:txBody>
      </p:sp>
      <p:sp>
        <p:nvSpPr>
          <p:cNvPr id="62" name="Shape 60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tx2">
              <a:alpha val="8000"/>
            </a:schemeClr>
          </a:solidFill>
          <a:ln w="12700">
            <a:solidFill>
              <a:schemeClr val="tx2">
                <a:alpha val="40000"/>
              </a:schemeClr>
            </a:solidFill>
            <a:prstDash val="solid"/>
          </a:ln>
        </p:spPr>
      </p:sp>
      <p:sp>
        <p:nvSpPr>
          <p:cNvPr id="63" name="Text 61"/>
          <p:cNvSpPr txBox="1"/>
          <p:nvPr/>
        </p:nvSpPr>
        <p:spPr>
          <a:xfrm>
            <a:off x="685800" y="4114800"/>
            <a:ext cx="7863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200" b="1" dirty="0">
                <a:solidFill>
                  <a:schemeClr val="tx1"/>
                </a:solidFill>
              </a:rPr>
              <a:t>Màu  </a:t>
            </a:r>
            <a:r>
              <a:rPr lang="vi-VN" sz="1200" dirty="0">
                <a:solidFill>
                  <a:schemeClr val="tx1"/>
                </a:solidFill>
              </a:rPr>
              <a:t>Vàng = thư mục lưu trữ chọn lần đầu, Xanh lá = quý công ty tạo, Xanh dương = eiso tạo khi lưu</a:t>
            </a:r>
            <a:endParaRPr lang="vi-VN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vi-VN"/>
              <a:t>2</a:t>
            </a:fld>
            <a:endParaRPr lang="vi-VN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A  </a:t>
            </a:r>
            <a:r>
              <a:rPr lang="vi-VN" sz="1400" b="1" dirty="0">
                <a:solidFill>
                  <a:schemeClr val="bg1"/>
                </a:solidFill>
              </a:rPr>
              <a:t>Bước 1</a:t>
            </a:r>
            <a:endParaRPr lang="vi-VN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vi-VN" sz="2000" b="1" dirty="0">
                <a:solidFill>
                  <a:schemeClr val="tx2"/>
                </a:solidFill>
              </a:rPr>
              <a:t>Mở File Explorer</a:t>
            </a:r>
            <a:endParaRPr lang="vi-VN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2"/>
                </a:solidFill>
              </a:rPr>
              <a:t>Hãy làm như sau</a:t>
            </a:r>
            <a:endParaRPr lang="vi-VN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1</a:t>
            </a:r>
            <a:endParaRPr lang="vi-VN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Giữ phím ⊞ Win và nhấn phím E.</a:t>
            </a:r>
            <a:endParaRPr lang="vi-VN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19456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1945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2</a:t>
            </a:r>
            <a:endParaRPr lang="vi-VN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17627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Hoặc bấm biểu tượng thư mục màu vàng trên thanh tác vụ.</a:t>
            </a:r>
            <a:endParaRPr lang="vi-VN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301752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01752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3</a:t>
            </a:r>
            <a:endParaRPr lang="vi-VN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299923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Trên Mac, mở Finder ở Dock.</a:t>
            </a:r>
            <a:endParaRPr lang="vi-VN" sz="1200" dirty="0"/>
          </a:p>
        </p:txBody>
      </p:sp>
      <p:sp>
        <p:nvSpPr>
          <p:cNvPr id="15" name="Shape 13"/>
          <p:cNvSpPr/>
          <p:nvPr/>
        </p:nvSpPr>
        <p:spPr>
          <a:xfrm>
            <a:off x="4846320" y="1234440"/>
            <a:ext cx="1188720" cy="502920"/>
          </a:xfrm>
          <a:prstGeom prst="roundRect">
            <a:avLst>
              <a:gd name="adj" fmla="val 14545"/>
            </a:avLst>
          </a:prstGeom>
          <a:solidFill>
            <a:schemeClr val="bg1"/>
          </a:solidFill>
          <a:ln w="19050">
            <a:solidFill>
              <a:schemeClr val="accent6"/>
            </a:solidFill>
            <a:prstDash val="solid"/>
          </a:ln>
          <a:effectLst>
            <a:outerShdw sx="100000" sy="100000" kx="0" ky="0" algn="bl" rotWithShape="0" blurRad="101600" dist="25400" dir="5400000">
              <a:srgbClr val="53657E">
                <a:alpha val="60000"/>
              </a:srgbClr>
            </a:outerShdw>
          </a:effectLst>
        </p:spPr>
      </p:sp>
      <p:sp>
        <p:nvSpPr>
          <p:cNvPr id="16" name="Text 14"/>
          <p:cNvSpPr txBox="1"/>
          <p:nvPr/>
        </p:nvSpPr>
        <p:spPr>
          <a:xfrm>
            <a:off x="4846320" y="1234440"/>
            <a:ext cx="1188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600" b="1" dirty="0">
                <a:solidFill>
                  <a:schemeClr val="tx2"/>
                </a:solidFill>
              </a:rPr>
              <a:t>⊞ Win</a:t>
            </a:r>
            <a:endParaRPr lang="vi-VN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6126480" y="1234440"/>
            <a:ext cx="365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2200" b="1" dirty="0">
                <a:solidFill>
                  <a:schemeClr val="tx2"/>
                </a:solidFill>
              </a:rPr>
              <a:t>+</a:t>
            </a:r>
            <a:endParaRPr lang="vi-VN" sz="2200" dirty="0"/>
          </a:p>
        </p:txBody>
      </p:sp>
      <p:sp>
        <p:nvSpPr>
          <p:cNvPr id="18" name="Shape 16"/>
          <p:cNvSpPr/>
          <p:nvPr/>
        </p:nvSpPr>
        <p:spPr>
          <a:xfrm>
            <a:off x="6583680" y="1234440"/>
            <a:ext cx="731520" cy="502920"/>
          </a:xfrm>
          <a:prstGeom prst="roundRect">
            <a:avLst>
              <a:gd name="adj" fmla="val 14545"/>
            </a:avLst>
          </a:prstGeom>
          <a:solidFill>
            <a:schemeClr val="bg1"/>
          </a:solidFill>
          <a:ln w="19050">
            <a:solidFill>
              <a:schemeClr val="accent6"/>
            </a:solidFill>
            <a:prstDash val="solid"/>
          </a:ln>
          <a:effectLst>
            <a:outerShdw sx="100000" sy="100000" kx="0" ky="0" algn="bl" rotWithShape="0" blurRad="101600" dist="25400" dir="5400000">
              <a:srgbClr val="53657E">
                <a:alpha val="60000"/>
              </a:srgbClr>
            </a:outerShdw>
          </a:effectLst>
        </p:spPr>
      </p:sp>
      <p:sp>
        <p:nvSpPr>
          <p:cNvPr id="19" name="Text 17"/>
          <p:cNvSpPr txBox="1"/>
          <p:nvPr/>
        </p:nvSpPr>
        <p:spPr>
          <a:xfrm>
            <a:off x="6583680" y="1234440"/>
            <a:ext cx="731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600" b="1" dirty="0">
                <a:solidFill>
                  <a:schemeClr val="tx2"/>
                </a:solidFill>
              </a:rPr>
              <a:t>E</a:t>
            </a:r>
            <a:endParaRPr lang="vi-VN" sz="1600" dirty="0"/>
          </a:p>
        </p:txBody>
      </p:sp>
      <p:sp>
        <p:nvSpPr>
          <p:cNvPr id="20" name="Text 18"/>
          <p:cNvSpPr txBox="1"/>
          <p:nvPr/>
        </p:nvSpPr>
        <p:spPr>
          <a:xfrm>
            <a:off x="4846320" y="1828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100" dirty="0">
                <a:solidFill>
                  <a:schemeClr val="accent6"/>
                </a:solidFill>
              </a:rPr>
              <a:t>Nhấn cùng lúc</a:t>
            </a:r>
            <a:endParaRPr lang="vi-VN" sz="1100" dirty="0"/>
          </a:p>
        </p:txBody>
      </p:sp>
      <p:sp>
        <p:nvSpPr>
          <p:cNvPr id="21" name="taskbar"/>
          <p:cNvSpPr/>
          <p:nvPr/>
        </p:nvSpPr>
        <p:spPr>
          <a:xfrm>
            <a:off x="4572000" y="3246120"/>
            <a:ext cx="4114800" cy="502920"/>
          </a:xfrm>
          <a:prstGeom prst="rect">
            <a:avLst/>
          </a:prstGeom>
          <a:solidFill>
            <a:schemeClr val="bg2"/>
          </a:solidFill>
          <a:ln w="9525">
            <a:solidFill>
              <a:schemeClr val="accent6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349240" y="3355848"/>
            <a:ext cx="292608" cy="292608"/>
          </a:xfrm>
          <a:prstGeom prst="roundRect">
            <a:avLst>
              <a:gd name="adj" fmla="val 15625"/>
            </a:avLst>
          </a:prstGeom>
          <a:solidFill>
            <a:schemeClr val="accent6">
              <a:alpha val="40000"/>
            </a:schemeClr>
          </a:solidFill>
          <a:ln w="12700">
            <a:solidFill>
              <a:schemeClr val="accent6">
                <a:alpha val="0"/>
              </a:schemeClr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897880" y="3355848"/>
            <a:ext cx="156362" cy="96012"/>
          </a:xfrm>
          <a:prstGeom prst="roundRect">
            <a:avLst>
              <a:gd name="adj" fmla="val 28571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897880" y="3405226"/>
            <a:ext cx="347472" cy="224942"/>
          </a:xfrm>
          <a:prstGeom prst="roundRect">
            <a:avLst>
              <a:gd name="adj" fmla="val 16260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6446520" y="3355848"/>
            <a:ext cx="292608" cy="292608"/>
          </a:xfrm>
          <a:prstGeom prst="roundRect">
            <a:avLst>
              <a:gd name="adj" fmla="val 15625"/>
            </a:avLst>
          </a:prstGeom>
          <a:solidFill>
            <a:schemeClr val="accent6">
              <a:alpha val="40000"/>
            </a:schemeClr>
          </a:solidFill>
          <a:ln w="12700">
            <a:solidFill>
              <a:schemeClr val="accent6">
                <a:alpha val="0"/>
              </a:scheme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995160" y="3355848"/>
            <a:ext cx="292608" cy="292608"/>
          </a:xfrm>
          <a:prstGeom prst="roundRect">
            <a:avLst>
              <a:gd name="adj" fmla="val 15625"/>
            </a:avLst>
          </a:prstGeom>
          <a:solidFill>
            <a:schemeClr val="accent6">
              <a:alpha val="40000"/>
            </a:schemeClr>
          </a:solidFill>
          <a:ln w="12700">
            <a:solidFill>
              <a:schemeClr val="accent6">
                <a:alpha val="0"/>
              </a:scheme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272784" y="2971800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6272784" y="297180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2</a:t>
            </a:r>
            <a:endParaRPr lang="vi-VN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4572000" y="3767328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900" dirty="0">
                <a:solidFill>
                  <a:schemeClr val="accent6"/>
                </a:solidFill>
              </a:rPr>
              <a:t>Thanh tác vụ</a:t>
            </a:r>
            <a:endParaRPr lang="vi-VN" sz="900" dirty="0"/>
          </a:p>
        </p:txBody>
      </p:sp>
      <p:sp>
        <p:nvSpPr>
          <p:cNvPr id="30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"/>
            </a:schemeClr>
          </a:solidFill>
          <a:ln w="12700">
            <a:solidFill>
              <a:schemeClr val="accent2">
                <a:alpha val="40000"/>
              </a:schemeClr>
            </a:solidFill>
            <a:prstDash val="solid"/>
          </a:ln>
        </p:spPr>
      </p:sp>
      <p:sp>
        <p:nvSpPr>
          <p:cNvPr id="31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2"/>
                </a:solidFill>
              </a:rPr>
              <a:t>Xác nhận  </a:t>
            </a:r>
            <a:r>
              <a:rPr lang="vi-VN" sz="1300" dirty="0">
                <a:solidFill>
                  <a:schemeClr val="tx1"/>
                </a:solidFill>
              </a:rPr>
              <a:t>Cửa sổ "File Explorer" đã mở.</a:t>
            </a:r>
            <a:endParaRPr lang="vi-VN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vi-VN"/>
              <a:t>3</a:t>
            </a:fld>
            <a:endParaRPr lang="vi-VN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A  </a:t>
            </a:r>
            <a:r>
              <a:rPr lang="vi-VN" sz="1400" b="1" dirty="0">
                <a:solidFill>
                  <a:schemeClr val="bg1"/>
                </a:solidFill>
              </a:rPr>
              <a:t>Bước 2</a:t>
            </a:r>
            <a:endParaRPr lang="vi-VN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vi-VN" sz="2000" b="1" dirty="0">
                <a:solidFill>
                  <a:schemeClr val="tx2"/>
                </a:solidFill>
              </a:rPr>
              <a:t>Chọn nơi đặt thư mục</a:t>
            </a:r>
            <a:endParaRPr lang="vi-VN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2"/>
                </a:solidFill>
              </a:rPr>
              <a:t>Hãy làm như sau</a:t>
            </a:r>
            <a:endParaRPr lang="vi-VN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1</a:t>
            </a:r>
            <a:endParaRPr lang="vi-VN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Ở danh sách bên trái, bấm "Documents".</a:t>
            </a:r>
            <a:endParaRPr lang="vi-VN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19456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1945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2</a:t>
            </a:r>
            <a:endParaRPr lang="vi-VN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17627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Nếu dùng ổ D: thì bấm "Local Disk (D:)"; nếu dùng thư mục dùng chung (NAS) thì bấm thư mục đó.</a:t>
            </a:r>
            <a:endParaRPr lang="vi-VN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301752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01752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3</a:t>
            </a:r>
            <a:endParaRPr lang="vi-VN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299923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Nếu nhiều người cùng dùng, nên dùng thư mục dùng chung.</a:t>
            </a:r>
            <a:endParaRPr lang="vi-VN" sz="1200" dirty="0"/>
          </a:p>
        </p:txBody>
      </p:sp>
      <p:sp>
        <p:nvSpPr>
          <p:cNvPr id="15" name="explorer"/>
          <p:cNvSpPr/>
          <p:nvPr/>
        </p:nvSpPr>
        <p:spPr>
          <a:xfrm>
            <a:off x="4572000" y="1005840"/>
            <a:ext cx="4114800" cy="2926080"/>
          </a:xfrm>
          <a:prstGeom prst="roundRect">
            <a:avLst>
              <a:gd name="adj" fmla="val 1875"/>
            </a:avLst>
          </a:prstGeom>
          <a:solidFill>
            <a:schemeClr val="bg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590288" y="1024128"/>
            <a:ext cx="4078224" cy="310896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4709160" y="1024128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000" b="1" dirty="0">
                <a:solidFill>
                  <a:schemeClr val="tx2"/>
                </a:solidFill>
              </a:rPr>
              <a:t>File Explorer</a:t>
            </a:r>
            <a:endParaRPr lang="vi-VN" sz="1000" dirty="0"/>
          </a:p>
        </p:txBody>
      </p:sp>
      <p:sp>
        <p:nvSpPr>
          <p:cNvPr id="18" name="Shape 16"/>
          <p:cNvSpPr/>
          <p:nvPr/>
        </p:nvSpPr>
        <p:spPr>
          <a:xfrm>
            <a:off x="4709160" y="1417320"/>
            <a:ext cx="3840480" cy="292608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773168" y="1417320"/>
            <a:ext cx="3703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Documents</a:t>
            </a:r>
            <a:endParaRPr lang="vi-VN" sz="900" dirty="0"/>
          </a:p>
        </p:txBody>
      </p:sp>
      <p:sp>
        <p:nvSpPr>
          <p:cNvPr id="20" name="Shape 18"/>
          <p:cNvSpPr/>
          <p:nvPr/>
        </p:nvSpPr>
        <p:spPr>
          <a:xfrm>
            <a:off x="4590288" y="1828800"/>
            <a:ext cx="1316736" cy="2066544"/>
          </a:xfrm>
          <a:prstGeom prst="rect">
            <a:avLst/>
          </a:prstGeom>
          <a:solidFill>
            <a:schemeClr val="bg2">
              <a:alpha val="70000"/>
            </a:schemeClr>
          </a:solidFill>
          <a:ln w="12700">
            <a:solidFill>
              <a:schemeClr val="bg2">
                <a:alpha val="0"/>
              </a:schemeClr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4709160" y="1920240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Desktop</a:t>
            </a:r>
            <a:endParaRPr lang="vi-VN" sz="900" dirty="0"/>
          </a:p>
        </p:txBody>
      </p:sp>
      <p:sp>
        <p:nvSpPr>
          <p:cNvPr id="22" name="Shape 20"/>
          <p:cNvSpPr/>
          <p:nvPr/>
        </p:nvSpPr>
        <p:spPr>
          <a:xfrm>
            <a:off x="4636008" y="2249424"/>
            <a:ext cx="1225296" cy="292608"/>
          </a:xfrm>
          <a:prstGeom prst="roundRect">
            <a:avLst>
              <a:gd name="adj" fmla="val 12500"/>
            </a:avLst>
          </a:prstGeom>
          <a:solidFill>
            <a:schemeClr val="accent1">
              <a:alpha val="20000"/>
            </a:schemeClr>
          </a:solidFill>
          <a:ln w="12700">
            <a:solidFill>
              <a:schemeClr val="accent1">
                <a:alpha val="0"/>
              </a:schemeClr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709160" y="2267712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b="1" dirty="0">
                <a:solidFill>
                  <a:schemeClr val="tx1"/>
                </a:solidFill>
              </a:rPr>
              <a:t>Documents</a:t>
            </a:r>
            <a:endParaRPr lang="vi-VN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4709160" y="2615184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Local Disk (D:)</a:t>
            </a:r>
            <a:endParaRPr lang="vi-VN" sz="900" dirty="0"/>
          </a:p>
        </p:txBody>
      </p:sp>
      <p:sp>
        <p:nvSpPr>
          <p:cNvPr id="25" name="Shape 23"/>
          <p:cNvSpPr/>
          <p:nvPr/>
        </p:nvSpPr>
        <p:spPr>
          <a:xfrm>
            <a:off x="6071616" y="1956816"/>
            <a:ext cx="115214" cy="70409"/>
          </a:xfrm>
          <a:prstGeom prst="roundRect">
            <a:avLst>
              <a:gd name="adj" fmla="val 38961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071616" y="1993026"/>
            <a:ext cx="256032" cy="164958"/>
          </a:xfrm>
          <a:prstGeom prst="roundRect">
            <a:avLst>
              <a:gd name="adj" fmla="val 22173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6483096" y="1920240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Biểu mẫu công ty</a:t>
            </a:r>
            <a:endParaRPr lang="vi-VN" sz="900" dirty="0"/>
          </a:p>
        </p:txBody>
      </p:sp>
      <p:sp>
        <p:nvSpPr>
          <p:cNvPr id="28" name="Shape 26"/>
          <p:cNvSpPr/>
          <p:nvPr/>
        </p:nvSpPr>
        <p:spPr>
          <a:xfrm>
            <a:off x="6071616" y="2322576"/>
            <a:ext cx="115214" cy="70409"/>
          </a:xfrm>
          <a:prstGeom prst="roundRect">
            <a:avLst>
              <a:gd name="adj" fmla="val 38961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071616" y="2358786"/>
            <a:ext cx="256032" cy="164958"/>
          </a:xfrm>
          <a:prstGeom prst="roundRect">
            <a:avLst>
              <a:gd name="adj" fmla="val 22173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6483096" y="2286000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Kế hoạch kinh doanh 2026</a:t>
            </a:r>
            <a:endParaRPr lang="vi-VN" sz="900" dirty="0"/>
          </a:p>
        </p:txBody>
      </p:sp>
      <p:sp>
        <p:nvSpPr>
          <p:cNvPr id="31" name="Shape 29"/>
          <p:cNvSpPr/>
          <p:nvPr/>
        </p:nvSpPr>
        <p:spPr>
          <a:xfrm>
            <a:off x="6108192" y="2670048"/>
            <a:ext cx="182880" cy="237744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6483096" y="2651760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Biên bản họp</a:t>
            </a:r>
            <a:endParaRPr lang="vi-VN" sz="900" dirty="0"/>
          </a:p>
        </p:txBody>
      </p:sp>
      <p:sp>
        <p:nvSpPr>
          <p:cNvPr id="33" name="Shape 31"/>
          <p:cNvSpPr/>
          <p:nvPr/>
        </p:nvSpPr>
        <p:spPr>
          <a:xfrm>
            <a:off x="5440680" y="2304288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5440680" y="230428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1</a:t>
            </a:r>
            <a:endParaRPr lang="vi-VN" sz="1200" dirty="0"/>
          </a:p>
        </p:txBody>
      </p:sp>
      <p:sp>
        <p:nvSpPr>
          <p:cNvPr id="35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"/>
            </a:schemeClr>
          </a:solidFill>
          <a:ln w="12700">
            <a:solidFill>
              <a:schemeClr val="accent2">
                <a:alpha val="40000"/>
              </a:schemeClr>
            </a:solidFill>
            <a:prstDash val="solid"/>
          </a:ln>
        </p:spPr>
      </p:sp>
      <p:sp>
        <p:nvSpPr>
          <p:cNvPr id="36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2"/>
                </a:solidFill>
              </a:rPr>
              <a:t>Xác nhận  </a:t>
            </a:r>
            <a:r>
              <a:rPr lang="vi-VN" sz="1300" dirty="0">
                <a:solidFill>
                  <a:schemeClr val="tx1"/>
                </a:solidFill>
              </a:rPr>
              <a:t>Bên phải hiện tệp và thư mục của nơi đã chọn.</a:t>
            </a:r>
            <a:endParaRPr lang="vi-VN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vi-VN"/>
              <a:t>4</a:t>
            </a:fld>
            <a:endParaRPr lang="vi-VN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A  </a:t>
            </a:r>
            <a:r>
              <a:rPr lang="vi-VN" sz="1400" b="1" dirty="0">
                <a:solidFill>
                  <a:schemeClr val="bg1"/>
                </a:solidFill>
              </a:rPr>
              <a:t>Bước 3</a:t>
            </a:r>
            <a:endParaRPr lang="vi-VN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vi-VN" sz="2000" b="1" dirty="0">
                <a:solidFill>
                  <a:schemeClr val="tx2"/>
                </a:solidFill>
              </a:rPr>
              <a:t>Tạo "Thư mục lưu trữ eiso"</a:t>
            </a:r>
            <a:endParaRPr lang="vi-VN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2"/>
                </a:solidFill>
              </a:rPr>
              <a:t>Hãy làm như sau</a:t>
            </a:r>
            <a:endParaRPr lang="vi-VN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1</a:t>
            </a:r>
            <a:endParaRPr lang="vi-VN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Nhấn Ctrl + Shift + N (hoặc "New › Folder" ở phía trên).</a:t>
            </a:r>
            <a:endParaRPr lang="vi-VN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19456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1945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2</a:t>
            </a:r>
            <a:endParaRPr lang="vi-VN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17627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Ở ô tên "New folder", gõ Thư mục lưu trữ eiso.</a:t>
            </a:r>
            <a:endParaRPr lang="vi-VN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301752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01752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3</a:t>
            </a:r>
            <a:endParaRPr lang="vi-VN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299923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Nhấn Enter.</a:t>
            </a:r>
            <a:endParaRPr lang="vi-VN" sz="1200" dirty="0"/>
          </a:p>
        </p:txBody>
      </p:sp>
      <p:sp>
        <p:nvSpPr>
          <p:cNvPr id="15" name="explorer"/>
          <p:cNvSpPr/>
          <p:nvPr/>
        </p:nvSpPr>
        <p:spPr>
          <a:xfrm>
            <a:off x="4572000" y="1005840"/>
            <a:ext cx="4114800" cy="2926080"/>
          </a:xfrm>
          <a:prstGeom prst="roundRect">
            <a:avLst>
              <a:gd name="adj" fmla="val 1875"/>
            </a:avLst>
          </a:prstGeom>
          <a:solidFill>
            <a:schemeClr val="bg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590288" y="1024128"/>
            <a:ext cx="4078224" cy="310896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4709160" y="1024128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000" b="1" dirty="0">
                <a:solidFill>
                  <a:schemeClr val="tx2"/>
                </a:solidFill>
              </a:rPr>
              <a:t>File Explorer</a:t>
            </a:r>
            <a:endParaRPr lang="vi-VN" sz="1000" dirty="0"/>
          </a:p>
        </p:txBody>
      </p:sp>
      <p:sp>
        <p:nvSpPr>
          <p:cNvPr id="18" name="Shape 16"/>
          <p:cNvSpPr/>
          <p:nvPr/>
        </p:nvSpPr>
        <p:spPr>
          <a:xfrm>
            <a:off x="4709160" y="1417320"/>
            <a:ext cx="1691640" cy="292608"/>
          </a:xfrm>
          <a:prstGeom prst="roundRect">
            <a:avLst>
              <a:gd name="adj" fmla="val 12500"/>
            </a:avLst>
          </a:prstGeom>
          <a:solidFill>
            <a:schemeClr val="accent1">
              <a:alpha val="15000"/>
            </a:schemeClr>
          </a:solidFill>
          <a:ln w="19050">
            <a:solidFill>
              <a:schemeClr val="accent1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773168" y="1417320"/>
            <a:ext cx="1645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b="1" dirty="0">
                <a:solidFill>
                  <a:schemeClr val="accent1"/>
                </a:solidFill>
              </a:rPr>
              <a:t>+ New › Folder</a:t>
            </a:r>
            <a:endParaRPr lang="vi-VN" sz="900" dirty="0"/>
          </a:p>
        </p:txBody>
      </p:sp>
      <p:sp>
        <p:nvSpPr>
          <p:cNvPr id="20" name="Shape 18"/>
          <p:cNvSpPr/>
          <p:nvPr/>
        </p:nvSpPr>
        <p:spPr>
          <a:xfrm>
            <a:off x="6537960" y="1417320"/>
            <a:ext cx="2011680" cy="292608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6601968" y="1417320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Documents</a:t>
            </a:r>
            <a:endParaRPr lang="vi-VN" sz="900" dirty="0"/>
          </a:p>
        </p:txBody>
      </p:sp>
      <p:sp>
        <p:nvSpPr>
          <p:cNvPr id="22" name="Shape 20"/>
          <p:cNvSpPr/>
          <p:nvPr/>
        </p:nvSpPr>
        <p:spPr>
          <a:xfrm>
            <a:off x="4590288" y="1828800"/>
            <a:ext cx="1316736" cy="2066544"/>
          </a:xfrm>
          <a:prstGeom prst="rect">
            <a:avLst/>
          </a:prstGeom>
          <a:solidFill>
            <a:schemeClr val="bg2">
              <a:alpha val="70000"/>
            </a:schemeClr>
          </a:solidFill>
          <a:ln w="12700">
            <a:solidFill>
              <a:schemeClr val="bg2">
                <a:alpha val="0"/>
              </a:schemeClr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709160" y="1920240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Desktop</a:t>
            </a:r>
            <a:endParaRPr lang="vi-VN" sz="900" dirty="0"/>
          </a:p>
        </p:txBody>
      </p:sp>
      <p:sp>
        <p:nvSpPr>
          <p:cNvPr id="24" name="Shape 22"/>
          <p:cNvSpPr/>
          <p:nvPr/>
        </p:nvSpPr>
        <p:spPr>
          <a:xfrm>
            <a:off x="4636008" y="2249424"/>
            <a:ext cx="1225296" cy="292608"/>
          </a:xfrm>
          <a:prstGeom prst="roundRect">
            <a:avLst>
              <a:gd name="adj" fmla="val 12500"/>
            </a:avLst>
          </a:prstGeom>
          <a:solidFill>
            <a:schemeClr val="accent1">
              <a:alpha val="20000"/>
            </a:schemeClr>
          </a:solidFill>
          <a:ln w="12700">
            <a:solidFill>
              <a:schemeClr val="accent1">
                <a:alpha val="0"/>
              </a:schemeClr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4709160" y="2267712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b="1" dirty="0">
                <a:solidFill>
                  <a:schemeClr val="tx1"/>
                </a:solidFill>
              </a:rPr>
              <a:t>Documents</a:t>
            </a:r>
            <a:endParaRPr lang="vi-VN" sz="900" dirty="0"/>
          </a:p>
        </p:txBody>
      </p:sp>
      <p:sp>
        <p:nvSpPr>
          <p:cNvPr id="26" name="Text 24"/>
          <p:cNvSpPr txBox="1"/>
          <p:nvPr/>
        </p:nvSpPr>
        <p:spPr>
          <a:xfrm>
            <a:off x="4709160" y="2615184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Local Disk (D:)</a:t>
            </a:r>
            <a:endParaRPr lang="vi-VN" sz="900" dirty="0"/>
          </a:p>
        </p:txBody>
      </p:sp>
      <p:sp>
        <p:nvSpPr>
          <p:cNvPr id="27" name="Shape 25"/>
          <p:cNvSpPr/>
          <p:nvPr/>
        </p:nvSpPr>
        <p:spPr>
          <a:xfrm>
            <a:off x="6071616" y="1956816"/>
            <a:ext cx="115214" cy="70409"/>
          </a:xfrm>
          <a:prstGeom prst="roundRect">
            <a:avLst>
              <a:gd name="adj" fmla="val 38961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6071616" y="1993026"/>
            <a:ext cx="256032" cy="164958"/>
          </a:xfrm>
          <a:prstGeom prst="roundRect">
            <a:avLst>
              <a:gd name="adj" fmla="val 22173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6483096" y="1920240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Biểu mẫu công ty</a:t>
            </a:r>
            <a:endParaRPr lang="vi-VN" sz="900" dirty="0"/>
          </a:p>
        </p:txBody>
      </p:sp>
      <p:sp>
        <p:nvSpPr>
          <p:cNvPr id="30" name="Shape 28"/>
          <p:cNvSpPr/>
          <p:nvPr/>
        </p:nvSpPr>
        <p:spPr>
          <a:xfrm>
            <a:off x="6071616" y="2322576"/>
            <a:ext cx="115214" cy="70409"/>
          </a:xfrm>
          <a:prstGeom prst="roundRect">
            <a:avLst>
              <a:gd name="adj" fmla="val 38961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6071616" y="2358786"/>
            <a:ext cx="256032" cy="164958"/>
          </a:xfrm>
          <a:prstGeom prst="roundRect">
            <a:avLst>
              <a:gd name="adj" fmla="val 22173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6483096" y="2286000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Kế hoạch kinh doanh 2026</a:t>
            </a:r>
            <a:endParaRPr lang="vi-VN" sz="900" dirty="0"/>
          </a:p>
        </p:txBody>
      </p:sp>
      <p:sp>
        <p:nvSpPr>
          <p:cNvPr id="33" name="Shape 31"/>
          <p:cNvSpPr/>
          <p:nvPr/>
        </p:nvSpPr>
        <p:spPr>
          <a:xfrm>
            <a:off x="6071616" y="2688336"/>
            <a:ext cx="115214" cy="70409"/>
          </a:xfrm>
          <a:prstGeom prst="roundRect">
            <a:avLst>
              <a:gd name="adj" fmla="val 38961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6071616" y="2724546"/>
            <a:ext cx="256032" cy="164958"/>
          </a:xfrm>
          <a:prstGeom prst="roundRect">
            <a:avLst>
              <a:gd name="adj" fmla="val 22173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6419088" y="2633472"/>
            <a:ext cx="2194560" cy="292608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6483096" y="2651760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b="1" dirty="0">
                <a:solidFill>
                  <a:schemeClr val="tx1"/>
                </a:solidFill>
              </a:rPr>
              <a:t>Thư mục lưu trữ eiso</a:t>
            </a:r>
            <a:endParaRPr lang="vi-VN" sz="900" dirty="0"/>
          </a:p>
        </p:txBody>
      </p:sp>
      <p:sp>
        <p:nvSpPr>
          <p:cNvPr id="37" name="Shape 35"/>
          <p:cNvSpPr/>
          <p:nvPr/>
        </p:nvSpPr>
        <p:spPr>
          <a:xfrm>
            <a:off x="6309360" y="1280160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6309360" y="128016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1</a:t>
            </a:r>
            <a:endParaRPr lang="vi-VN" sz="1200" dirty="0"/>
          </a:p>
        </p:txBody>
      </p:sp>
      <p:sp>
        <p:nvSpPr>
          <p:cNvPr id="39" name="Shape 37"/>
          <p:cNvSpPr/>
          <p:nvPr/>
        </p:nvSpPr>
        <p:spPr>
          <a:xfrm>
            <a:off x="8275320" y="2615184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8275320" y="261518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2</a:t>
            </a:r>
            <a:endParaRPr lang="vi-VN" sz="1200" dirty="0"/>
          </a:p>
        </p:txBody>
      </p:sp>
      <p:sp>
        <p:nvSpPr>
          <p:cNvPr id="41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"/>
            </a:schemeClr>
          </a:solidFill>
          <a:ln w="12700">
            <a:solidFill>
              <a:schemeClr val="accent2">
                <a:alpha val="40000"/>
              </a:schemeClr>
            </a:solidFill>
            <a:prstDash val="solid"/>
          </a:ln>
        </p:spPr>
      </p:sp>
      <p:sp>
        <p:nvSpPr>
          <p:cNvPr id="42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43" name="Text 41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2"/>
                </a:solidFill>
              </a:rPr>
              <a:t>Xác nhận  </a:t>
            </a:r>
            <a:r>
              <a:rPr lang="vi-VN" sz="1300" dirty="0">
                <a:solidFill>
                  <a:schemeClr val="tx1"/>
                </a:solidFill>
              </a:rPr>
              <a:t>Đã có "Thư mục lưu trữ eiso". Từ nay đây là nơi chứa mọi dữ liệu.</a:t>
            </a:r>
            <a:endParaRPr lang="vi-VN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vi-VN"/>
              <a:t>5</a:t>
            </a:fld>
            <a:endParaRPr lang="vi-VN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A  </a:t>
            </a:r>
            <a:r>
              <a:rPr lang="vi-VN" sz="1400" b="1" dirty="0">
                <a:solidFill>
                  <a:schemeClr val="bg1"/>
                </a:solidFill>
              </a:rPr>
              <a:t>Bước 4</a:t>
            </a:r>
            <a:endParaRPr lang="vi-VN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vi-VN" sz="2000" b="1" dirty="0">
                <a:solidFill>
                  <a:schemeClr val="tx2"/>
                </a:solidFill>
              </a:rPr>
              <a:t>Tạo thư mục "Hệ thống quản lý" bên trong</a:t>
            </a:r>
            <a:endParaRPr lang="vi-VN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2"/>
                </a:solidFill>
              </a:rPr>
              <a:t>Hãy làm như sau</a:t>
            </a:r>
            <a:endParaRPr lang="vi-VN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1</a:t>
            </a:r>
            <a:endParaRPr lang="vi-VN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Bấm đúp vào "Thư mục lưu trữ eiso" để vào.</a:t>
            </a:r>
            <a:endParaRPr lang="vi-VN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19456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1945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2</a:t>
            </a:r>
            <a:endParaRPr lang="vi-VN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17627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Ctrl + Shift + N → Hệ thống quản lý → Enter.</a:t>
            </a:r>
            <a:endParaRPr lang="vi-VN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301752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01752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3</a:t>
            </a:r>
            <a:endParaRPr lang="vi-VN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299923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Bấm đúp vào "Hệ thống quản lý" để vào.</a:t>
            </a:r>
            <a:endParaRPr lang="vi-VN" sz="1200" dirty="0"/>
          </a:p>
        </p:txBody>
      </p:sp>
      <p:sp>
        <p:nvSpPr>
          <p:cNvPr id="15" name="explorer"/>
          <p:cNvSpPr/>
          <p:nvPr/>
        </p:nvSpPr>
        <p:spPr>
          <a:xfrm>
            <a:off x="4572000" y="1005840"/>
            <a:ext cx="4114800" cy="2926080"/>
          </a:xfrm>
          <a:prstGeom prst="roundRect">
            <a:avLst>
              <a:gd name="adj" fmla="val 1875"/>
            </a:avLst>
          </a:prstGeom>
          <a:solidFill>
            <a:schemeClr val="bg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590288" y="1024128"/>
            <a:ext cx="4078224" cy="310896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4709160" y="1024128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000" b="1" dirty="0">
                <a:solidFill>
                  <a:schemeClr val="tx2"/>
                </a:solidFill>
              </a:rPr>
              <a:t>File Explorer</a:t>
            </a:r>
            <a:endParaRPr lang="vi-VN" sz="1000" dirty="0"/>
          </a:p>
        </p:txBody>
      </p:sp>
      <p:sp>
        <p:nvSpPr>
          <p:cNvPr id="18" name="Shape 16"/>
          <p:cNvSpPr/>
          <p:nvPr/>
        </p:nvSpPr>
        <p:spPr>
          <a:xfrm>
            <a:off x="4709160" y="1417320"/>
            <a:ext cx="3840480" cy="292608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773168" y="1417320"/>
            <a:ext cx="3703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Documents › Thư mục lưu trữ eiso › Hệ thống quản lý</a:t>
            </a:r>
            <a:endParaRPr lang="vi-VN" sz="900" dirty="0"/>
          </a:p>
        </p:txBody>
      </p:sp>
      <p:sp>
        <p:nvSpPr>
          <p:cNvPr id="20" name="Shape 18"/>
          <p:cNvSpPr/>
          <p:nvPr/>
        </p:nvSpPr>
        <p:spPr>
          <a:xfrm>
            <a:off x="4590288" y="1828800"/>
            <a:ext cx="1316736" cy="2066544"/>
          </a:xfrm>
          <a:prstGeom prst="rect">
            <a:avLst/>
          </a:prstGeom>
          <a:solidFill>
            <a:schemeClr val="bg2">
              <a:alpha val="70000"/>
            </a:schemeClr>
          </a:solidFill>
          <a:ln w="12700">
            <a:solidFill>
              <a:schemeClr val="bg2">
                <a:alpha val="0"/>
              </a:schemeClr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4709160" y="1920240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Desktop</a:t>
            </a:r>
            <a:endParaRPr lang="vi-VN" sz="900" dirty="0"/>
          </a:p>
        </p:txBody>
      </p:sp>
      <p:sp>
        <p:nvSpPr>
          <p:cNvPr id="22" name="Shape 20"/>
          <p:cNvSpPr/>
          <p:nvPr/>
        </p:nvSpPr>
        <p:spPr>
          <a:xfrm>
            <a:off x="4636008" y="2249424"/>
            <a:ext cx="1225296" cy="292608"/>
          </a:xfrm>
          <a:prstGeom prst="roundRect">
            <a:avLst>
              <a:gd name="adj" fmla="val 12500"/>
            </a:avLst>
          </a:prstGeom>
          <a:solidFill>
            <a:schemeClr val="accent1">
              <a:alpha val="20000"/>
            </a:schemeClr>
          </a:solidFill>
          <a:ln w="12700">
            <a:solidFill>
              <a:schemeClr val="accent1">
                <a:alpha val="0"/>
              </a:schemeClr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709160" y="2267712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b="1" dirty="0">
                <a:solidFill>
                  <a:schemeClr val="tx1"/>
                </a:solidFill>
              </a:rPr>
              <a:t>Documents</a:t>
            </a:r>
            <a:endParaRPr lang="vi-VN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4709160" y="2615184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Local Disk (D:)</a:t>
            </a:r>
            <a:endParaRPr lang="vi-VN" sz="900" dirty="0"/>
          </a:p>
        </p:txBody>
      </p:sp>
      <p:sp>
        <p:nvSpPr>
          <p:cNvPr id="25" name="Shape 23"/>
          <p:cNvSpPr/>
          <p:nvPr/>
        </p:nvSpPr>
        <p:spPr>
          <a:xfrm>
            <a:off x="8138160" y="1280160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8138160" y="128016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1</a:t>
            </a:r>
            <a:endParaRPr lang="vi-VN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6172200" y="201168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000" dirty="0">
                <a:solidFill>
                  <a:schemeClr val="accent6"/>
                </a:solidFill>
              </a:rPr>
              <a:t>(thư mục còn trống)</a:t>
            </a:r>
            <a:endParaRPr lang="vi-VN" sz="1000" dirty="0"/>
          </a:p>
        </p:txBody>
      </p:sp>
      <p:sp>
        <p:nvSpPr>
          <p:cNvPr id="28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"/>
            </a:schemeClr>
          </a:solidFill>
          <a:ln w="12700">
            <a:solidFill>
              <a:schemeClr val="accent2">
                <a:alpha val="40000"/>
              </a:schemeClr>
            </a:solidFill>
            <a:prstDash val="solid"/>
          </a:ln>
        </p:spPr>
      </p:sp>
      <p:sp>
        <p:nvSpPr>
          <p:cNvPr id="29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2"/>
                </a:solidFill>
              </a:rPr>
              <a:t>Xác nhận  </a:t>
            </a:r>
            <a:r>
              <a:rPr lang="vi-VN" sz="1300" dirty="0">
                <a:solidFill>
                  <a:schemeClr val="tx1"/>
                </a:solidFill>
              </a:rPr>
              <a:t>Ô địa chỉ phía trên hiện "Thư mục lưu trữ eiso › Hệ thống quản lý".</a:t>
            </a:r>
            <a:endParaRPr lang="vi-VN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vi-VN"/>
              <a:t>6</a:t>
            </a:fld>
            <a:endParaRPr lang="vi-VN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A  </a:t>
            </a:r>
            <a:r>
              <a:rPr lang="vi-VN" sz="1400" b="1" dirty="0">
                <a:solidFill>
                  <a:schemeClr val="bg1"/>
                </a:solidFill>
              </a:rPr>
              <a:t>Bước 5</a:t>
            </a:r>
            <a:endParaRPr lang="vi-VN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vi-VN" sz="2000" b="1" dirty="0">
                <a:solidFill>
                  <a:schemeClr val="tx2"/>
                </a:solidFill>
              </a:rPr>
              <a:t>Tạo "00_Tài liệu" và đưa tài liệu hiện hành vào</a:t>
            </a:r>
            <a:endParaRPr lang="vi-VN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2"/>
                </a:solidFill>
              </a:rPr>
              <a:t>Hãy làm như sau</a:t>
            </a:r>
            <a:endParaRPr lang="vi-VN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1</a:t>
            </a:r>
            <a:endParaRPr lang="vi-VN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Ctrl + Shift + N → 00_Tài liệu → Enter.</a:t>
            </a:r>
            <a:endParaRPr lang="vi-VN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19456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1945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2</a:t>
            </a:r>
            <a:endParaRPr lang="vi-VN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17627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Chọn tệp sổ tay, quy trình, hướng dẫn đang dùng rồi nhấn Ctrl + C (sao chép).</a:t>
            </a:r>
            <a:endParaRPr lang="vi-VN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301752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01752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3</a:t>
            </a:r>
            <a:endParaRPr lang="vi-VN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299923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Vào "00_Tài liệu" rồi nhấn Ctrl + V (dán).</a:t>
            </a:r>
            <a:endParaRPr lang="vi-VN" sz="1200" dirty="0"/>
          </a:p>
        </p:txBody>
      </p:sp>
      <p:sp>
        <p:nvSpPr>
          <p:cNvPr id="15" name="explorer"/>
          <p:cNvSpPr/>
          <p:nvPr/>
        </p:nvSpPr>
        <p:spPr>
          <a:xfrm>
            <a:off x="4572000" y="1005840"/>
            <a:ext cx="4114800" cy="2926080"/>
          </a:xfrm>
          <a:prstGeom prst="roundRect">
            <a:avLst>
              <a:gd name="adj" fmla="val 1875"/>
            </a:avLst>
          </a:prstGeom>
          <a:solidFill>
            <a:schemeClr val="bg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590288" y="1024128"/>
            <a:ext cx="4078224" cy="310896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4709160" y="1024128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000" b="1" dirty="0">
                <a:solidFill>
                  <a:schemeClr val="tx2"/>
                </a:solidFill>
              </a:rPr>
              <a:t>File Explorer</a:t>
            </a:r>
            <a:endParaRPr lang="vi-VN" sz="1000" dirty="0"/>
          </a:p>
        </p:txBody>
      </p:sp>
      <p:sp>
        <p:nvSpPr>
          <p:cNvPr id="18" name="Shape 16"/>
          <p:cNvSpPr/>
          <p:nvPr/>
        </p:nvSpPr>
        <p:spPr>
          <a:xfrm>
            <a:off x="4709160" y="1417320"/>
            <a:ext cx="3840480" cy="292608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773168" y="1417320"/>
            <a:ext cx="3703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… › Hệ thống quản lý › 00_Tài liệu</a:t>
            </a:r>
            <a:endParaRPr lang="vi-VN" sz="900" dirty="0"/>
          </a:p>
        </p:txBody>
      </p:sp>
      <p:sp>
        <p:nvSpPr>
          <p:cNvPr id="20" name="Shape 18"/>
          <p:cNvSpPr/>
          <p:nvPr/>
        </p:nvSpPr>
        <p:spPr>
          <a:xfrm>
            <a:off x="4590288" y="1828800"/>
            <a:ext cx="1316736" cy="2066544"/>
          </a:xfrm>
          <a:prstGeom prst="rect">
            <a:avLst/>
          </a:prstGeom>
          <a:solidFill>
            <a:schemeClr val="bg2">
              <a:alpha val="70000"/>
            </a:schemeClr>
          </a:solidFill>
          <a:ln w="12700">
            <a:solidFill>
              <a:schemeClr val="bg2">
                <a:alpha val="0"/>
              </a:schemeClr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4709160" y="1920240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Desktop</a:t>
            </a:r>
            <a:endParaRPr lang="vi-VN" sz="900" dirty="0"/>
          </a:p>
        </p:txBody>
      </p:sp>
      <p:sp>
        <p:nvSpPr>
          <p:cNvPr id="22" name="Shape 20"/>
          <p:cNvSpPr/>
          <p:nvPr/>
        </p:nvSpPr>
        <p:spPr>
          <a:xfrm>
            <a:off x="4636008" y="2249424"/>
            <a:ext cx="1225296" cy="292608"/>
          </a:xfrm>
          <a:prstGeom prst="roundRect">
            <a:avLst>
              <a:gd name="adj" fmla="val 12500"/>
            </a:avLst>
          </a:prstGeom>
          <a:solidFill>
            <a:schemeClr val="accent1">
              <a:alpha val="20000"/>
            </a:schemeClr>
          </a:solidFill>
          <a:ln w="12700">
            <a:solidFill>
              <a:schemeClr val="accent1">
                <a:alpha val="0"/>
              </a:schemeClr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709160" y="2267712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b="1" dirty="0">
                <a:solidFill>
                  <a:schemeClr val="tx1"/>
                </a:solidFill>
              </a:rPr>
              <a:t>Documents</a:t>
            </a:r>
            <a:endParaRPr lang="vi-VN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4709160" y="2615184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Local Disk (D:)</a:t>
            </a:r>
            <a:endParaRPr lang="vi-VN" sz="900" dirty="0"/>
          </a:p>
        </p:txBody>
      </p:sp>
      <p:sp>
        <p:nvSpPr>
          <p:cNvPr id="25" name="Shape 23"/>
          <p:cNvSpPr/>
          <p:nvPr/>
        </p:nvSpPr>
        <p:spPr>
          <a:xfrm>
            <a:off x="6108192" y="1938528"/>
            <a:ext cx="182880" cy="237744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6483096" y="1920240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Sổ tay chất lượng.docx</a:t>
            </a:r>
            <a:endParaRPr lang="vi-VN" sz="900" dirty="0"/>
          </a:p>
        </p:txBody>
      </p:sp>
      <p:sp>
        <p:nvSpPr>
          <p:cNvPr id="27" name="Shape 25"/>
          <p:cNvSpPr/>
          <p:nvPr/>
        </p:nvSpPr>
        <p:spPr>
          <a:xfrm>
            <a:off x="6108192" y="2304288"/>
            <a:ext cx="182880" cy="237744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6483096" y="2286000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Quy trình kiểm soát tài liệu.docx</a:t>
            </a:r>
            <a:endParaRPr lang="vi-VN" sz="900" dirty="0"/>
          </a:p>
        </p:txBody>
      </p:sp>
      <p:sp>
        <p:nvSpPr>
          <p:cNvPr id="29" name="Shape 27"/>
          <p:cNvSpPr/>
          <p:nvPr/>
        </p:nvSpPr>
        <p:spPr>
          <a:xfrm>
            <a:off x="6108192" y="2670048"/>
            <a:ext cx="182880" cy="237744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6483096" y="2651760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Hướng dẫn công việc.docx</a:t>
            </a:r>
            <a:endParaRPr lang="vi-VN" sz="900" dirty="0"/>
          </a:p>
        </p:txBody>
      </p:sp>
      <p:sp>
        <p:nvSpPr>
          <p:cNvPr id="31" name="Shape 29"/>
          <p:cNvSpPr/>
          <p:nvPr/>
        </p:nvSpPr>
        <p:spPr>
          <a:xfrm>
            <a:off x="8275320" y="1874520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8275320" y="187452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3</a:t>
            </a:r>
            <a:endParaRPr lang="vi-VN" sz="1200" dirty="0"/>
          </a:p>
        </p:txBody>
      </p:sp>
      <p:sp>
        <p:nvSpPr>
          <p:cNvPr id="33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"/>
            </a:schemeClr>
          </a:solidFill>
          <a:ln w="12700">
            <a:solidFill>
              <a:schemeClr val="accent2">
                <a:alpha val="40000"/>
              </a:schemeClr>
            </a:solidFill>
            <a:prstDash val="solid"/>
          </a:ln>
        </p:spPr>
      </p:sp>
      <p:sp>
        <p:nvSpPr>
          <p:cNvPr id="34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35" name="Text 33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2"/>
                </a:solidFill>
              </a:rPr>
              <a:t>Xác nhận  </a:t>
            </a:r>
            <a:r>
              <a:rPr lang="vi-VN" sz="1300" dirty="0">
                <a:solidFill>
                  <a:schemeClr val="tx1"/>
                </a:solidFill>
              </a:rPr>
              <a:t>"00_Tài liệu" có sổ tay, quy trình, hướng dẫn hiện hành.</a:t>
            </a:r>
            <a:endParaRPr lang="vi-VN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vi-VN"/>
              <a:t>7</a:t>
            </a:fld>
            <a:endParaRPr lang="vi-VN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A  </a:t>
            </a:r>
            <a:r>
              <a:rPr lang="vi-VN" sz="1400" b="1" dirty="0">
                <a:solidFill>
                  <a:schemeClr val="bg1"/>
                </a:solidFill>
              </a:rPr>
              <a:t>Bước 6</a:t>
            </a:r>
            <a:endParaRPr lang="vi-VN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vi-VN" sz="2000" b="1" dirty="0">
                <a:solidFill>
                  <a:schemeClr val="tx2"/>
                </a:solidFill>
              </a:rPr>
              <a:t>Tạo thư mục bước đầu tiên, "Biểu mẫu" và "Hồ sơ"</a:t>
            </a:r>
            <a:endParaRPr lang="vi-VN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2"/>
                </a:solidFill>
              </a:rPr>
              <a:t>Hãy làm như sau</a:t>
            </a:r>
            <a:endParaRPr lang="vi-VN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1</a:t>
            </a:r>
            <a:endParaRPr lang="vi-VN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Quay lại "Hệ thống quản lý" (Alt + ← hoặc bấm "Hệ thống quản lý" ở ô địa chỉ).</a:t>
            </a:r>
            <a:endParaRPr lang="vi-VN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19456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1945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2</a:t>
            </a:r>
            <a:endParaRPr lang="vi-VN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17627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Ctrl + Shift + N → Bối cảnh tổ chức → Enter, rồi vào "Bối cảnh tổ chức".</a:t>
            </a:r>
            <a:endParaRPr lang="vi-VN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301752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01752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3</a:t>
            </a:r>
            <a:endParaRPr lang="vi-VN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299923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Bên trong, tạo hai thư mục "Biểu mẫu" và "Hồ sơ".</a:t>
            </a:r>
            <a:endParaRPr lang="vi-VN" sz="1200" dirty="0"/>
          </a:p>
        </p:txBody>
      </p:sp>
      <p:sp>
        <p:nvSpPr>
          <p:cNvPr id="15" name="fig"/>
          <p:cNvSpPr/>
          <p:nvPr/>
        </p:nvSpPr>
        <p:spPr>
          <a:xfrm>
            <a:off x="4572000" y="1005840"/>
            <a:ext cx="4114800" cy="2926080"/>
          </a:xfrm>
          <a:prstGeom prst="roundRect">
            <a:avLst>
              <a:gd name="adj" fmla="val 3125"/>
            </a:avLst>
          </a:prstGeom>
          <a:solidFill>
            <a:schemeClr val="tx2">
              <a:alpha val="4000"/>
            </a:schemeClr>
          </a:solidFill>
          <a:ln w="12700">
            <a:solidFill>
              <a:schemeClr val="tx2">
                <a:alpha val="40000"/>
              </a:scheme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800600" y="1234440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800600" y="1267358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102352" y="1188720"/>
            <a:ext cx="17861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200" b="1" dirty="0">
                <a:solidFill>
                  <a:schemeClr val="accent2"/>
                </a:solidFill>
              </a:rPr>
              <a:t>Hệ thống quản lý</a:t>
            </a:r>
            <a:endParaRPr lang="vi-VN" sz="1200" dirty="0"/>
          </a:p>
        </p:txBody>
      </p:sp>
      <p:sp>
        <p:nvSpPr>
          <p:cNvPr id="19" name="Shape 17"/>
          <p:cNvSpPr/>
          <p:nvPr/>
        </p:nvSpPr>
        <p:spPr>
          <a:xfrm>
            <a:off x="4910328" y="1874520"/>
            <a:ext cx="237744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910328" y="1609344"/>
            <a:ext cx="914" cy="265176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184648" y="1691640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184648" y="1724558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5486400" y="1645920"/>
            <a:ext cx="131368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200" b="1" dirty="0">
                <a:solidFill>
                  <a:schemeClr val="accent2"/>
                </a:solidFill>
              </a:rPr>
              <a:t>00_Tài liệu</a:t>
            </a:r>
            <a:endParaRPr lang="vi-VN" sz="1200" dirty="0"/>
          </a:p>
        </p:txBody>
      </p:sp>
      <p:sp>
        <p:nvSpPr>
          <p:cNvPr id="24" name="Shape 22"/>
          <p:cNvSpPr/>
          <p:nvPr/>
        </p:nvSpPr>
        <p:spPr>
          <a:xfrm>
            <a:off x="4910328" y="2331720"/>
            <a:ext cx="237744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4910328" y="1609344"/>
            <a:ext cx="914" cy="722376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184648" y="2148840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184648" y="2181758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5486400" y="2103120"/>
            <a:ext cx="178612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200" b="1" dirty="0">
                <a:solidFill>
                  <a:schemeClr val="accent2"/>
                </a:solidFill>
              </a:rPr>
              <a:t>Bối cảnh tổ chức</a:t>
            </a:r>
            <a:endParaRPr lang="vi-VN" sz="1200" dirty="0"/>
          </a:p>
        </p:txBody>
      </p:sp>
      <p:sp>
        <p:nvSpPr>
          <p:cNvPr id="29" name="Text 27"/>
          <p:cNvSpPr txBox="1"/>
          <p:nvPr/>
        </p:nvSpPr>
        <p:spPr>
          <a:xfrm>
            <a:off x="7181088" y="2103120"/>
            <a:ext cx="13685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accent6"/>
                </a:solidFill>
              </a:rPr>
              <a:t>bước đầu</a:t>
            </a:r>
            <a:endParaRPr lang="vi-VN" sz="900" dirty="0"/>
          </a:p>
        </p:txBody>
      </p:sp>
      <p:sp>
        <p:nvSpPr>
          <p:cNvPr id="30" name="Shape 28"/>
          <p:cNvSpPr/>
          <p:nvPr/>
        </p:nvSpPr>
        <p:spPr>
          <a:xfrm>
            <a:off x="5294376" y="2788920"/>
            <a:ext cx="237744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5294376" y="2523744"/>
            <a:ext cx="914" cy="265176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5568696" y="2606040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5568696" y="2638958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5870448" y="2560320"/>
            <a:ext cx="103022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200" b="1" dirty="0">
                <a:solidFill>
                  <a:schemeClr val="accent2"/>
                </a:solidFill>
              </a:rPr>
              <a:t>Biểu mẫu</a:t>
            </a:r>
            <a:endParaRPr lang="vi-VN" sz="1200" dirty="0"/>
          </a:p>
        </p:txBody>
      </p:sp>
      <p:sp>
        <p:nvSpPr>
          <p:cNvPr id="35" name="Text 33"/>
          <p:cNvSpPr txBox="1"/>
          <p:nvPr/>
        </p:nvSpPr>
        <p:spPr>
          <a:xfrm>
            <a:off x="6809232" y="2560320"/>
            <a:ext cx="174040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accent6"/>
                </a:solidFill>
              </a:rPr>
              <a:t>biểu mẫu đang dùng</a:t>
            </a:r>
            <a:endParaRPr lang="vi-VN" sz="900" dirty="0"/>
          </a:p>
        </p:txBody>
      </p:sp>
      <p:sp>
        <p:nvSpPr>
          <p:cNvPr id="36" name="Shape 34"/>
          <p:cNvSpPr/>
          <p:nvPr/>
        </p:nvSpPr>
        <p:spPr>
          <a:xfrm>
            <a:off x="5294376" y="3246120"/>
            <a:ext cx="237744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294376" y="2523744"/>
            <a:ext cx="914" cy="722376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568696" y="3063240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9" name="Shape 37"/>
          <p:cNvSpPr/>
          <p:nvPr/>
        </p:nvSpPr>
        <p:spPr>
          <a:xfrm>
            <a:off x="5568696" y="3096158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5870448" y="3017520"/>
            <a:ext cx="746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200" b="1" dirty="0">
                <a:solidFill>
                  <a:schemeClr val="accent2"/>
                </a:solidFill>
              </a:rPr>
              <a:t>Hồ sơ</a:t>
            </a:r>
            <a:endParaRPr lang="vi-VN" sz="1200" dirty="0"/>
          </a:p>
        </p:txBody>
      </p:sp>
      <p:sp>
        <p:nvSpPr>
          <p:cNvPr id="41" name="Text 39"/>
          <p:cNvSpPr txBox="1"/>
          <p:nvPr/>
        </p:nvSpPr>
        <p:spPr>
          <a:xfrm>
            <a:off x="6525768" y="3017520"/>
            <a:ext cx="20238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accent6"/>
                </a:solidFill>
              </a:rPr>
              <a:t>hồ sơ công việc thực tế</a:t>
            </a:r>
            <a:endParaRPr lang="vi-VN" sz="900" dirty="0"/>
          </a:p>
        </p:txBody>
      </p:sp>
      <p:sp>
        <p:nvSpPr>
          <p:cNvPr id="42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"/>
            </a:schemeClr>
          </a:solidFill>
          <a:ln w="12700">
            <a:solidFill>
              <a:schemeClr val="accent2">
                <a:alpha val="40000"/>
              </a:schemeClr>
            </a:solidFill>
            <a:prstDash val="solid"/>
          </a:ln>
        </p:spPr>
      </p:sp>
      <p:sp>
        <p:nvSpPr>
          <p:cNvPr id="43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44" name="Text 42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2"/>
                </a:solidFill>
              </a:rPr>
              <a:t>Xác nhận  </a:t>
            </a:r>
            <a:r>
              <a:rPr lang="vi-VN" sz="1300" dirty="0">
                <a:solidFill>
                  <a:schemeClr val="tx1"/>
                </a:solidFill>
              </a:rPr>
              <a:t>"Bối cảnh tổ chức" có "Biểu mẫu" và "Hồ sơ".</a:t>
            </a:r>
            <a:endParaRPr lang="vi-VN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vi-VN"/>
              <a:t>8</a:t>
            </a:fld>
            <a:endParaRPr lang="vi-VN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A  </a:t>
            </a:r>
            <a:r>
              <a:rPr lang="vi-VN" sz="1400" b="1" dirty="0">
                <a:solidFill>
                  <a:schemeClr val="bg1"/>
                </a:solidFill>
              </a:rPr>
              <a:t>Bước 7</a:t>
            </a:r>
            <a:endParaRPr lang="vi-VN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vi-VN" sz="2000" b="1" dirty="0">
                <a:solidFill>
                  <a:schemeClr val="tx2"/>
                </a:solidFill>
              </a:rPr>
              <a:t>Các bước còn lại: sao chép rồi đổi tên</a:t>
            </a:r>
            <a:endParaRPr lang="vi-VN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2"/>
                </a:solidFill>
              </a:rPr>
              <a:t>Hãy làm như sau</a:t>
            </a:r>
            <a:endParaRPr lang="vi-VN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1</a:t>
            </a:r>
            <a:endParaRPr lang="vi-VN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Trong "Hệ thống quản lý", bấm một lần vào "Bối cảnh tổ chức", nhấn Ctrl + C, Ctrl + V.</a:t>
            </a:r>
            <a:endParaRPr lang="vi-VN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19456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1945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2</a:t>
            </a:r>
            <a:endParaRPr lang="vi-VN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17627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Bấm vào "Bối cảnh tổ chức - Copy" vừa tạo, nhấn F2 → Đánh giá rủi ro → Enter.</a:t>
            </a:r>
            <a:endParaRPr lang="vi-VN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301752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01752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3</a:t>
            </a:r>
            <a:endParaRPr lang="vi-VN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299923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Lặp lại cho các bước sẽ vận hành (ví dụ: Xác định yêu cầu pháp luật, Thiết lập mục tiêu, Đánh giá nội bộ, Xem xét của lãnh đạo).</a:t>
            </a:r>
            <a:endParaRPr lang="vi-VN" sz="1200" dirty="0"/>
          </a:p>
        </p:txBody>
      </p:sp>
      <p:sp>
        <p:nvSpPr>
          <p:cNvPr id="15" name="explorer"/>
          <p:cNvSpPr/>
          <p:nvPr/>
        </p:nvSpPr>
        <p:spPr>
          <a:xfrm>
            <a:off x="4572000" y="1005840"/>
            <a:ext cx="4114800" cy="2926080"/>
          </a:xfrm>
          <a:prstGeom prst="roundRect">
            <a:avLst>
              <a:gd name="adj" fmla="val 1875"/>
            </a:avLst>
          </a:prstGeom>
          <a:solidFill>
            <a:schemeClr val="bg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590288" y="1024128"/>
            <a:ext cx="4078224" cy="310896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4709160" y="1024128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000" b="1" dirty="0">
                <a:solidFill>
                  <a:schemeClr val="tx2"/>
                </a:solidFill>
              </a:rPr>
              <a:t>File Explorer</a:t>
            </a:r>
            <a:endParaRPr lang="vi-VN" sz="1000" dirty="0"/>
          </a:p>
        </p:txBody>
      </p:sp>
      <p:sp>
        <p:nvSpPr>
          <p:cNvPr id="18" name="Shape 16"/>
          <p:cNvSpPr/>
          <p:nvPr/>
        </p:nvSpPr>
        <p:spPr>
          <a:xfrm>
            <a:off x="4709160" y="1417320"/>
            <a:ext cx="3840480" cy="292608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773168" y="1417320"/>
            <a:ext cx="3703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… › Thư mục lưu trữ eiso › Hệ thống quản lý</a:t>
            </a:r>
            <a:endParaRPr lang="vi-VN" sz="900" dirty="0"/>
          </a:p>
        </p:txBody>
      </p:sp>
      <p:sp>
        <p:nvSpPr>
          <p:cNvPr id="20" name="Shape 18"/>
          <p:cNvSpPr/>
          <p:nvPr/>
        </p:nvSpPr>
        <p:spPr>
          <a:xfrm>
            <a:off x="4590288" y="1828800"/>
            <a:ext cx="1316736" cy="2066544"/>
          </a:xfrm>
          <a:prstGeom prst="rect">
            <a:avLst/>
          </a:prstGeom>
          <a:solidFill>
            <a:schemeClr val="bg2">
              <a:alpha val="70000"/>
            </a:schemeClr>
          </a:solidFill>
          <a:ln w="12700">
            <a:solidFill>
              <a:schemeClr val="bg2">
                <a:alpha val="0"/>
              </a:schemeClr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4709160" y="1920240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Desktop</a:t>
            </a:r>
            <a:endParaRPr lang="vi-VN" sz="900" dirty="0"/>
          </a:p>
        </p:txBody>
      </p:sp>
      <p:sp>
        <p:nvSpPr>
          <p:cNvPr id="22" name="Shape 20"/>
          <p:cNvSpPr/>
          <p:nvPr/>
        </p:nvSpPr>
        <p:spPr>
          <a:xfrm>
            <a:off x="4636008" y="2249424"/>
            <a:ext cx="1225296" cy="292608"/>
          </a:xfrm>
          <a:prstGeom prst="roundRect">
            <a:avLst>
              <a:gd name="adj" fmla="val 12500"/>
            </a:avLst>
          </a:prstGeom>
          <a:solidFill>
            <a:schemeClr val="accent1">
              <a:alpha val="20000"/>
            </a:schemeClr>
          </a:solidFill>
          <a:ln w="12700">
            <a:solidFill>
              <a:schemeClr val="accent1">
                <a:alpha val="0"/>
              </a:schemeClr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709160" y="2267712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b="1" dirty="0">
                <a:solidFill>
                  <a:schemeClr val="tx1"/>
                </a:solidFill>
              </a:rPr>
              <a:t>Documents</a:t>
            </a:r>
            <a:endParaRPr lang="vi-VN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4709160" y="2615184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Local Disk (D:)</a:t>
            </a:r>
            <a:endParaRPr lang="vi-VN" sz="900" dirty="0"/>
          </a:p>
        </p:txBody>
      </p:sp>
      <p:sp>
        <p:nvSpPr>
          <p:cNvPr id="25" name="Shape 23"/>
          <p:cNvSpPr/>
          <p:nvPr/>
        </p:nvSpPr>
        <p:spPr>
          <a:xfrm>
            <a:off x="6071616" y="1956816"/>
            <a:ext cx="115214" cy="70409"/>
          </a:xfrm>
          <a:prstGeom prst="roundRect">
            <a:avLst>
              <a:gd name="adj" fmla="val 38961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071616" y="1993026"/>
            <a:ext cx="256032" cy="164958"/>
          </a:xfrm>
          <a:prstGeom prst="roundRect">
            <a:avLst>
              <a:gd name="adj" fmla="val 22173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6483096" y="1920240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00_Tài liệu</a:t>
            </a:r>
            <a:endParaRPr lang="vi-VN" sz="900" dirty="0"/>
          </a:p>
        </p:txBody>
      </p:sp>
      <p:sp>
        <p:nvSpPr>
          <p:cNvPr id="28" name="Shape 26"/>
          <p:cNvSpPr/>
          <p:nvPr/>
        </p:nvSpPr>
        <p:spPr>
          <a:xfrm>
            <a:off x="6071616" y="2322576"/>
            <a:ext cx="115214" cy="70409"/>
          </a:xfrm>
          <a:prstGeom prst="roundRect">
            <a:avLst>
              <a:gd name="adj" fmla="val 38961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6071616" y="2358786"/>
            <a:ext cx="256032" cy="164958"/>
          </a:xfrm>
          <a:prstGeom prst="roundRect">
            <a:avLst>
              <a:gd name="adj" fmla="val 22173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6483096" y="2286000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Bối cảnh tổ chức</a:t>
            </a:r>
            <a:endParaRPr lang="vi-VN" sz="900" dirty="0"/>
          </a:p>
        </p:txBody>
      </p:sp>
      <p:sp>
        <p:nvSpPr>
          <p:cNvPr id="31" name="Shape 29"/>
          <p:cNvSpPr/>
          <p:nvPr/>
        </p:nvSpPr>
        <p:spPr>
          <a:xfrm>
            <a:off x="6071616" y="2688336"/>
            <a:ext cx="115214" cy="70409"/>
          </a:xfrm>
          <a:prstGeom prst="roundRect">
            <a:avLst>
              <a:gd name="adj" fmla="val 38961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071616" y="2724546"/>
            <a:ext cx="256032" cy="164958"/>
          </a:xfrm>
          <a:prstGeom prst="roundRect">
            <a:avLst>
              <a:gd name="adj" fmla="val 22173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6419088" y="2633472"/>
            <a:ext cx="2194560" cy="292608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6483096" y="2651760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b="1" dirty="0">
                <a:solidFill>
                  <a:schemeClr val="tx1"/>
                </a:solidFill>
              </a:rPr>
              <a:t>Bối cảnh tổ chức - Copy</a:t>
            </a:r>
            <a:endParaRPr lang="vi-VN" sz="900" dirty="0"/>
          </a:p>
        </p:txBody>
      </p:sp>
      <p:sp>
        <p:nvSpPr>
          <p:cNvPr id="35" name="Shape 33"/>
          <p:cNvSpPr/>
          <p:nvPr/>
        </p:nvSpPr>
        <p:spPr>
          <a:xfrm>
            <a:off x="6071616" y="3054096"/>
            <a:ext cx="115214" cy="70409"/>
          </a:xfrm>
          <a:prstGeom prst="roundRect">
            <a:avLst>
              <a:gd name="adj" fmla="val 38961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6071616" y="3090306"/>
            <a:ext cx="256032" cy="164958"/>
          </a:xfrm>
          <a:prstGeom prst="roundRect">
            <a:avLst>
              <a:gd name="adj" fmla="val 22173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6483096" y="3017520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Thiết lập mục tiêu</a:t>
            </a:r>
            <a:endParaRPr lang="vi-VN" sz="900" dirty="0"/>
          </a:p>
        </p:txBody>
      </p:sp>
      <p:sp>
        <p:nvSpPr>
          <p:cNvPr id="38" name="Shape 36"/>
          <p:cNvSpPr/>
          <p:nvPr/>
        </p:nvSpPr>
        <p:spPr>
          <a:xfrm>
            <a:off x="7818120" y="3246120"/>
            <a:ext cx="685800" cy="502920"/>
          </a:xfrm>
          <a:prstGeom prst="roundRect">
            <a:avLst>
              <a:gd name="adj" fmla="val 14545"/>
            </a:avLst>
          </a:prstGeom>
          <a:solidFill>
            <a:schemeClr val="bg1"/>
          </a:solidFill>
          <a:ln w="19050">
            <a:solidFill>
              <a:schemeClr val="accent6"/>
            </a:solidFill>
            <a:prstDash val="solid"/>
          </a:ln>
          <a:effectLst>
            <a:outerShdw sx="100000" sy="100000" kx="0" ky="0" algn="bl" rotWithShape="0" blurRad="101600" dist="25400" dir="5400000">
              <a:srgbClr val="53657E">
                <a:alpha val="60000"/>
              </a:srgbClr>
            </a:outerShdw>
          </a:effectLst>
        </p:spPr>
      </p:sp>
      <p:sp>
        <p:nvSpPr>
          <p:cNvPr id="39" name="Text 37"/>
          <p:cNvSpPr txBox="1"/>
          <p:nvPr/>
        </p:nvSpPr>
        <p:spPr>
          <a:xfrm>
            <a:off x="7818120" y="3246120"/>
            <a:ext cx="685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400" b="1" dirty="0">
                <a:solidFill>
                  <a:schemeClr val="tx2"/>
                </a:solidFill>
              </a:rPr>
              <a:t>F2</a:t>
            </a:r>
            <a:endParaRPr lang="vi-VN" sz="1400" dirty="0"/>
          </a:p>
        </p:txBody>
      </p:sp>
      <p:sp>
        <p:nvSpPr>
          <p:cNvPr id="40" name="Shape 38"/>
          <p:cNvSpPr/>
          <p:nvPr/>
        </p:nvSpPr>
        <p:spPr>
          <a:xfrm>
            <a:off x="8275320" y="2615184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41" name="Text 39"/>
          <p:cNvSpPr txBox="1"/>
          <p:nvPr/>
        </p:nvSpPr>
        <p:spPr>
          <a:xfrm>
            <a:off x="8275320" y="2615184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2</a:t>
            </a:r>
            <a:endParaRPr lang="vi-VN" sz="1200" dirty="0"/>
          </a:p>
        </p:txBody>
      </p:sp>
      <p:sp>
        <p:nvSpPr>
          <p:cNvPr id="42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"/>
            </a:schemeClr>
          </a:solidFill>
          <a:ln w="12700">
            <a:solidFill>
              <a:schemeClr val="accent2">
                <a:alpha val="40000"/>
              </a:schemeClr>
            </a:solidFill>
            <a:prstDash val="solid"/>
          </a:ln>
        </p:spPr>
      </p:sp>
      <p:sp>
        <p:nvSpPr>
          <p:cNvPr id="43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44" name="Text 42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2"/>
                </a:solidFill>
              </a:rPr>
              <a:t>Xác nhận  </a:t>
            </a:r>
            <a:r>
              <a:rPr lang="vi-VN" sz="1300" dirty="0">
                <a:solidFill>
                  <a:schemeClr val="tx1"/>
                </a:solidFill>
              </a:rPr>
              <a:t>Mỗi thư mục bước có "Biểu mẫu" và "Hồ sơ" (tên giống tên bước trên màn hình vận hành).</a:t>
            </a:r>
            <a:endParaRPr lang="vi-VN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vi-VN"/>
              <a:t>9</a:t>
            </a:fld>
            <a:endParaRPr lang="vi-VN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A  </a:t>
            </a:r>
            <a:r>
              <a:rPr lang="vi-VN" sz="1400" b="1" dirty="0">
                <a:solidFill>
                  <a:schemeClr val="bg1"/>
                </a:solidFill>
              </a:rPr>
              <a:t>Bước 8</a:t>
            </a:r>
            <a:endParaRPr lang="vi-VN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vi-VN" sz="2000" b="1" dirty="0">
                <a:solidFill>
                  <a:schemeClr val="tx2"/>
                </a:solidFill>
              </a:rPr>
              <a:t>Đưa dữ liệu công việc hằng ngày vào "Hồ sơ"</a:t>
            </a:r>
            <a:endParaRPr lang="vi-VN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2"/>
                </a:solidFill>
              </a:rPr>
              <a:t>Hãy làm như sau</a:t>
            </a:r>
            <a:endParaRPr lang="vi-VN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1</a:t>
            </a:r>
            <a:endParaRPr lang="vi-VN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Đưa hồ sơ công việc (phiếu kiểm tra, kết quả, biên bản họp, kết quả đo) vào "Hồ sơ" của bước đó.</a:t>
            </a:r>
            <a:endParaRPr lang="vi-VN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19456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1945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2</a:t>
            </a:r>
            <a:endParaRPr lang="vi-VN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17627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Biểu mẫu đang dùng thì đưa vào "Biểu mẫu".</a:t>
            </a:r>
            <a:endParaRPr lang="vi-VN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3017520"/>
            <a:ext cx="310896" cy="310896"/>
          </a:xfrm>
          <a:prstGeom prst="ellipse">
            <a:avLst/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01752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3</a:t>
            </a:r>
            <a:endParaRPr lang="vi-VN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299923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Không tạo thư mục Kết quả. eiso sẽ tạo khi lưu.</a:t>
            </a:r>
            <a:endParaRPr lang="vi-VN" sz="1200" dirty="0"/>
          </a:p>
        </p:txBody>
      </p:sp>
      <p:sp>
        <p:nvSpPr>
          <p:cNvPr id="15" name="done"/>
          <p:cNvSpPr/>
          <p:nvPr/>
        </p:nvSpPr>
        <p:spPr>
          <a:xfrm>
            <a:off x="4572000" y="1005840"/>
            <a:ext cx="4114800" cy="2926080"/>
          </a:xfrm>
          <a:prstGeom prst="roundRect">
            <a:avLst>
              <a:gd name="adj" fmla="val 3125"/>
            </a:avLst>
          </a:prstGeom>
          <a:solidFill>
            <a:schemeClr val="tx2">
              <a:alpha val="4000"/>
            </a:schemeClr>
          </a:solidFill>
          <a:ln w="12700">
            <a:solidFill>
              <a:schemeClr val="tx2">
                <a:alpha val="40000"/>
              </a:scheme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754880" y="1161288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754880" y="1194206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056632" y="1115568"/>
            <a:ext cx="2006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100" b="1" dirty="0">
                <a:solidFill>
                  <a:schemeClr val="accent3"/>
                </a:solidFill>
              </a:rPr>
              <a:t>Thư mục lưu trữ eiso</a:t>
            </a:r>
            <a:endParaRPr lang="vi-VN" sz="1100" dirty="0"/>
          </a:p>
        </p:txBody>
      </p:sp>
      <p:sp>
        <p:nvSpPr>
          <p:cNvPr id="19" name="Shape 17"/>
          <p:cNvSpPr/>
          <p:nvPr/>
        </p:nvSpPr>
        <p:spPr>
          <a:xfrm>
            <a:off x="4864608" y="1527048"/>
            <a:ext cx="182880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864608" y="1353312"/>
            <a:ext cx="914" cy="173736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084064" y="1435608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084064" y="1468526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5385816" y="1389888"/>
            <a:ext cx="16601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100" b="1" dirty="0">
                <a:solidFill>
                  <a:schemeClr val="accent2"/>
                </a:solidFill>
              </a:rPr>
              <a:t>Hệ thống quản lý</a:t>
            </a:r>
            <a:endParaRPr lang="vi-VN" sz="1100" dirty="0"/>
          </a:p>
        </p:txBody>
      </p:sp>
      <p:sp>
        <p:nvSpPr>
          <p:cNvPr id="24" name="Shape 22"/>
          <p:cNvSpPr/>
          <p:nvPr/>
        </p:nvSpPr>
        <p:spPr>
          <a:xfrm>
            <a:off x="5193792" y="1801368"/>
            <a:ext cx="182880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5193792" y="1627632"/>
            <a:ext cx="914" cy="173736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413248" y="1709928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413248" y="1742846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5715000" y="1664208"/>
            <a:ext cx="122707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100" b="1" dirty="0">
                <a:solidFill>
                  <a:schemeClr val="accent2"/>
                </a:solidFill>
              </a:rPr>
              <a:t>00_Tài liệu</a:t>
            </a:r>
            <a:endParaRPr lang="vi-VN" sz="1100" dirty="0"/>
          </a:p>
        </p:txBody>
      </p:sp>
      <p:sp>
        <p:nvSpPr>
          <p:cNvPr id="29" name="Text 27"/>
          <p:cNvSpPr txBox="1"/>
          <p:nvPr/>
        </p:nvSpPr>
        <p:spPr>
          <a:xfrm>
            <a:off x="6850634" y="1664208"/>
            <a:ext cx="174472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accent6"/>
                </a:solidFill>
              </a:rPr>
              <a:t>tài liệu hiện hành</a:t>
            </a:r>
            <a:endParaRPr lang="vi-VN" sz="900" dirty="0"/>
          </a:p>
        </p:txBody>
      </p:sp>
      <p:sp>
        <p:nvSpPr>
          <p:cNvPr id="30" name="Shape 28"/>
          <p:cNvSpPr/>
          <p:nvPr/>
        </p:nvSpPr>
        <p:spPr>
          <a:xfrm>
            <a:off x="5193792" y="2075688"/>
            <a:ext cx="182880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5193792" y="1627632"/>
            <a:ext cx="914" cy="448056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5413248" y="1984248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5413248" y="2017166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5715000" y="1938528"/>
            <a:ext cx="166014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100" b="1" dirty="0">
                <a:solidFill>
                  <a:schemeClr val="accent2"/>
                </a:solidFill>
              </a:rPr>
              <a:t>Bối cảnh tổ chức</a:t>
            </a:r>
            <a:endParaRPr lang="vi-VN" sz="1100" dirty="0"/>
          </a:p>
        </p:txBody>
      </p:sp>
      <p:sp>
        <p:nvSpPr>
          <p:cNvPr id="35" name="Shape 33"/>
          <p:cNvSpPr/>
          <p:nvPr/>
        </p:nvSpPr>
        <p:spPr>
          <a:xfrm>
            <a:off x="5522976" y="2350008"/>
            <a:ext cx="182880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522976" y="2176272"/>
            <a:ext cx="914" cy="173736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742432" y="2258568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742432" y="2291486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6044184" y="2212848"/>
            <a:ext cx="967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100" b="1" dirty="0">
                <a:solidFill>
                  <a:schemeClr val="accent2"/>
                </a:solidFill>
              </a:rPr>
              <a:t>Biểu mẫu</a:t>
            </a:r>
            <a:endParaRPr lang="vi-VN" sz="1100" dirty="0"/>
          </a:p>
        </p:txBody>
      </p:sp>
      <p:sp>
        <p:nvSpPr>
          <p:cNvPr id="40" name="Shape 38"/>
          <p:cNvSpPr/>
          <p:nvPr/>
        </p:nvSpPr>
        <p:spPr>
          <a:xfrm>
            <a:off x="5522976" y="2624328"/>
            <a:ext cx="182880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5522976" y="2176272"/>
            <a:ext cx="914" cy="448056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742432" y="2532888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43" name="Shape 41"/>
          <p:cNvSpPr/>
          <p:nvPr/>
        </p:nvSpPr>
        <p:spPr>
          <a:xfrm>
            <a:off x="5742432" y="2565806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44" name="Text 42"/>
          <p:cNvSpPr txBox="1"/>
          <p:nvPr/>
        </p:nvSpPr>
        <p:spPr>
          <a:xfrm>
            <a:off x="6044184" y="2487168"/>
            <a:ext cx="70739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100" b="1" dirty="0">
                <a:solidFill>
                  <a:schemeClr val="accent2"/>
                </a:solidFill>
              </a:rPr>
              <a:t>Hồ sơ</a:t>
            </a:r>
            <a:endParaRPr lang="vi-VN" sz="1100" dirty="0"/>
          </a:p>
        </p:txBody>
      </p:sp>
      <p:sp>
        <p:nvSpPr>
          <p:cNvPr id="45" name="Text 43"/>
          <p:cNvSpPr txBox="1"/>
          <p:nvPr/>
        </p:nvSpPr>
        <p:spPr>
          <a:xfrm>
            <a:off x="6660134" y="2487168"/>
            <a:ext cx="193522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accent6"/>
                </a:solidFill>
              </a:rPr>
              <a:t>hồ sơ công việc</a:t>
            </a:r>
            <a:endParaRPr lang="vi-VN" sz="900" dirty="0"/>
          </a:p>
        </p:txBody>
      </p:sp>
      <p:sp>
        <p:nvSpPr>
          <p:cNvPr id="46" name="Shape 44"/>
          <p:cNvSpPr/>
          <p:nvPr/>
        </p:nvSpPr>
        <p:spPr>
          <a:xfrm>
            <a:off x="5193792" y="2898648"/>
            <a:ext cx="182880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5193792" y="1627632"/>
            <a:ext cx="914" cy="1271016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5413248" y="2807208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49" name="Shape 47"/>
          <p:cNvSpPr/>
          <p:nvPr/>
        </p:nvSpPr>
        <p:spPr>
          <a:xfrm>
            <a:off x="5413248" y="2840126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50" name="Text 48"/>
          <p:cNvSpPr txBox="1"/>
          <p:nvPr/>
        </p:nvSpPr>
        <p:spPr>
          <a:xfrm>
            <a:off x="5715000" y="2761488"/>
            <a:ext cx="157353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100" b="1" dirty="0">
                <a:solidFill>
                  <a:schemeClr val="accent2"/>
                </a:solidFill>
              </a:rPr>
              <a:t>Đánh giá rủi ro</a:t>
            </a:r>
            <a:endParaRPr lang="vi-VN" sz="1100" dirty="0"/>
          </a:p>
        </p:txBody>
      </p:sp>
      <p:sp>
        <p:nvSpPr>
          <p:cNvPr id="51" name="Shape 49"/>
          <p:cNvSpPr/>
          <p:nvPr/>
        </p:nvSpPr>
        <p:spPr>
          <a:xfrm>
            <a:off x="5522976" y="3172968"/>
            <a:ext cx="182880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52" name="Shape 50"/>
          <p:cNvSpPr/>
          <p:nvPr/>
        </p:nvSpPr>
        <p:spPr>
          <a:xfrm>
            <a:off x="5522976" y="2999232"/>
            <a:ext cx="914" cy="173736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5742432" y="3081528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5742432" y="3114446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55" name="Text 53"/>
          <p:cNvSpPr txBox="1"/>
          <p:nvPr/>
        </p:nvSpPr>
        <p:spPr>
          <a:xfrm>
            <a:off x="6044184" y="3035808"/>
            <a:ext cx="967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100" b="1" dirty="0">
                <a:solidFill>
                  <a:schemeClr val="accent2"/>
                </a:solidFill>
              </a:rPr>
              <a:t>Biểu mẫu</a:t>
            </a:r>
            <a:endParaRPr lang="vi-VN" sz="1100" dirty="0"/>
          </a:p>
        </p:txBody>
      </p:sp>
      <p:sp>
        <p:nvSpPr>
          <p:cNvPr id="56" name="Shape 54"/>
          <p:cNvSpPr/>
          <p:nvPr/>
        </p:nvSpPr>
        <p:spPr>
          <a:xfrm>
            <a:off x="5522976" y="3447288"/>
            <a:ext cx="182880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5522976" y="2999232"/>
            <a:ext cx="914" cy="448056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5742432" y="3355848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5742432" y="3388766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60" name="Text 58"/>
          <p:cNvSpPr txBox="1"/>
          <p:nvPr/>
        </p:nvSpPr>
        <p:spPr>
          <a:xfrm>
            <a:off x="6044184" y="3310128"/>
            <a:ext cx="70739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100" b="1" dirty="0">
                <a:solidFill>
                  <a:schemeClr val="accent2"/>
                </a:solidFill>
              </a:rPr>
              <a:t>Hồ sơ</a:t>
            </a:r>
            <a:endParaRPr lang="vi-VN" sz="1100" dirty="0"/>
          </a:p>
        </p:txBody>
      </p:sp>
      <p:sp>
        <p:nvSpPr>
          <p:cNvPr id="61" name="Shape 59"/>
          <p:cNvSpPr/>
          <p:nvPr/>
        </p:nvSpPr>
        <p:spPr>
          <a:xfrm>
            <a:off x="5193792" y="3721608"/>
            <a:ext cx="182880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5193792" y="1627632"/>
            <a:ext cx="914" cy="2093976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63" name="Text 61"/>
          <p:cNvSpPr txBox="1"/>
          <p:nvPr/>
        </p:nvSpPr>
        <p:spPr>
          <a:xfrm>
            <a:off x="5413248" y="358444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000" dirty="0">
                <a:solidFill>
                  <a:schemeClr val="accent6"/>
                </a:solidFill>
              </a:rPr>
              <a:t>… mỗi bước đang vận hành</a:t>
            </a:r>
            <a:endParaRPr lang="vi-VN" sz="1000" dirty="0"/>
          </a:p>
        </p:txBody>
      </p:sp>
      <p:sp>
        <p:nvSpPr>
          <p:cNvPr id="64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2">
              <a:alpha val="10000"/>
            </a:schemeClr>
          </a:solidFill>
          <a:ln w="12700">
            <a:solidFill>
              <a:schemeClr val="accent2">
                <a:alpha val="40000"/>
              </a:schemeClr>
            </a:solidFill>
            <a:prstDash val="solid"/>
          </a:ln>
        </p:spPr>
      </p:sp>
      <p:sp>
        <p:nvSpPr>
          <p:cNvPr id="65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66" name="Text 64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2"/>
                </a:solidFill>
              </a:rPr>
              <a:t>Xác nhận  </a:t>
            </a:r>
            <a:r>
              <a:rPr lang="vi-VN" sz="1300" dirty="0">
                <a:solidFill>
                  <a:schemeClr val="tx1"/>
                </a:solidFill>
              </a:rPr>
              <a:t>Đã chuẩn bị xong máy tính. Hãy kiểm tra xem có giống hình bên phải không.</a:t>
            </a:r>
            <a:endParaRPr lang="vi-VN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vi-VN"/>
              <a:t>10</a:t>
            </a:fld>
            <a:endParaRPr lang="vi-VN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B  </a:t>
            </a:r>
            <a:r>
              <a:rPr lang="vi-VN" sz="1400" b="1" dirty="0">
                <a:solidFill>
                  <a:schemeClr val="bg1"/>
                </a:solidFill>
              </a:rPr>
              <a:t>Bước 9</a:t>
            </a:r>
            <a:endParaRPr lang="vi-VN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vi-VN" sz="2000" b="1" dirty="0">
                <a:solidFill>
                  <a:schemeClr val="tx2"/>
                </a:solidFill>
              </a:rPr>
              <a:t>Vào eiso và đăng nhập</a:t>
            </a:r>
            <a:endParaRPr lang="vi-VN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1"/>
                </a:solidFill>
              </a:rPr>
              <a:t>Hãy làm như sau</a:t>
            </a:r>
            <a:endParaRPr lang="vi-VN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1</a:t>
            </a:r>
            <a:endParaRPr lang="vi-VN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Mở Chrome hoặc Edge (chức năng lưu vào thư mục dùng được trên hai trình duyệt này).</a:t>
            </a:r>
            <a:endParaRPr lang="vi-VN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19456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1945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2</a:t>
            </a:r>
            <a:endParaRPr lang="vi-VN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17627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Gõ eiso.co.kr/vn vào ô địa chỉ rồi nhấn Enter.</a:t>
            </a:r>
            <a:endParaRPr lang="vi-VN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301752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01752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3</a:t>
            </a:r>
            <a:endParaRPr lang="vi-VN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299923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Bấm "Đăng nhập" ở phía trên và nhập ID, mật khẩu.</a:t>
            </a:r>
            <a:endParaRPr lang="vi-VN" sz="1200" dirty="0"/>
          </a:p>
        </p:txBody>
      </p:sp>
      <p:sp>
        <p:nvSpPr>
          <p:cNvPr id="15" name="browser"/>
          <p:cNvSpPr/>
          <p:nvPr/>
        </p:nvSpPr>
        <p:spPr>
          <a:xfrm>
            <a:off x="4572000" y="1005840"/>
            <a:ext cx="4114800" cy="2926080"/>
          </a:xfrm>
          <a:prstGeom prst="roundRect">
            <a:avLst>
              <a:gd name="adj" fmla="val 1875"/>
            </a:avLst>
          </a:prstGeom>
          <a:solidFill>
            <a:schemeClr val="bg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590288" y="1024128"/>
            <a:ext cx="4078224" cy="384048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681728" y="1152144"/>
            <a:ext cx="91440" cy="91440"/>
          </a:xfrm>
          <a:prstGeom prst="ellipse">
            <a:avLst/>
          </a:prstGeom>
          <a:solidFill>
            <a:schemeClr val="accent6">
              <a:alpha val="50000"/>
            </a:schemeClr>
          </a:solidFill>
          <a:ln w="12700">
            <a:solidFill>
              <a:schemeClr val="accent6">
                <a:alpha val="0"/>
              </a:scheme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828032" y="1152144"/>
            <a:ext cx="91440" cy="91440"/>
          </a:xfrm>
          <a:prstGeom prst="ellipse">
            <a:avLst/>
          </a:prstGeom>
          <a:solidFill>
            <a:schemeClr val="accent6">
              <a:alpha val="50000"/>
            </a:schemeClr>
          </a:solidFill>
          <a:ln w="12700">
            <a:solidFill>
              <a:schemeClr val="accent6">
                <a:alpha val="0"/>
              </a:scheme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974336" y="1152144"/>
            <a:ext cx="91440" cy="91440"/>
          </a:xfrm>
          <a:prstGeom prst="ellipse">
            <a:avLst/>
          </a:prstGeom>
          <a:solidFill>
            <a:schemeClr val="accent6">
              <a:alpha val="50000"/>
            </a:schemeClr>
          </a:solidFill>
          <a:ln w="12700">
            <a:solidFill>
              <a:schemeClr val="accent6">
                <a:alpha val="0"/>
              </a:scheme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166360" y="1078992"/>
            <a:ext cx="3383280" cy="256032"/>
          </a:xfrm>
          <a:prstGeom prst="roundRect">
            <a:avLst>
              <a:gd name="adj" fmla="val 17857"/>
            </a:avLst>
          </a:prstGeom>
          <a:solidFill>
            <a:schemeClr val="bg1"/>
          </a:solidFill>
          <a:ln w="9525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5285232" y="1078992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eiso.co.kr/vn</a:t>
            </a:r>
            <a:endParaRPr lang="vi-VN" sz="900" dirty="0"/>
          </a:p>
        </p:txBody>
      </p:sp>
      <p:sp>
        <p:nvSpPr>
          <p:cNvPr id="22" name="Text 20"/>
          <p:cNvSpPr txBox="1"/>
          <p:nvPr/>
        </p:nvSpPr>
        <p:spPr>
          <a:xfrm>
            <a:off x="4754880" y="1554480"/>
            <a:ext cx="2834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000" b="1" dirty="0">
                <a:solidFill>
                  <a:schemeClr val="tx2"/>
                </a:solidFill>
              </a:rPr>
              <a:t>eiso — Nền tảng HTQL ISO ứng dụng AI</a:t>
            </a:r>
            <a:endParaRPr lang="vi-VN" sz="1000" dirty="0"/>
          </a:p>
        </p:txBody>
      </p:sp>
      <p:sp>
        <p:nvSpPr>
          <p:cNvPr id="23" name="Shape 21"/>
          <p:cNvSpPr/>
          <p:nvPr/>
        </p:nvSpPr>
        <p:spPr>
          <a:xfrm>
            <a:off x="7589520" y="1527048"/>
            <a:ext cx="960120" cy="310896"/>
          </a:xfrm>
          <a:prstGeom prst="roundRect">
            <a:avLst>
              <a:gd name="adj" fmla="val 14706"/>
            </a:avLst>
          </a:prstGeom>
          <a:solidFill>
            <a:schemeClr val="accent1">
              <a:alpha val="12000"/>
            </a:schemeClr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7589520" y="1527048"/>
            <a:ext cx="9601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900" b="1" dirty="0">
                <a:solidFill>
                  <a:schemeClr val="accent1"/>
                </a:solidFill>
              </a:rPr>
              <a:t>Đăng nhập</a:t>
            </a:r>
            <a:endParaRPr lang="vi-VN" sz="900" dirty="0"/>
          </a:p>
        </p:txBody>
      </p:sp>
      <p:sp>
        <p:nvSpPr>
          <p:cNvPr id="25" name="Shape 23"/>
          <p:cNvSpPr/>
          <p:nvPr/>
        </p:nvSpPr>
        <p:spPr>
          <a:xfrm>
            <a:off x="8339328" y="1234440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8339328" y="123444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3</a:t>
            </a:r>
            <a:endParaRPr lang="vi-VN" sz="1200" dirty="0"/>
          </a:p>
        </p:txBody>
      </p:sp>
      <p:sp>
        <p:nvSpPr>
          <p:cNvPr id="27" name="Shape 25"/>
          <p:cNvSpPr/>
          <p:nvPr/>
        </p:nvSpPr>
        <p:spPr>
          <a:xfrm>
            <a:off x="4892040" y="914400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4892040" y="91440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2</a:t>
            </a:r>
            <a:endParaRPr lang="vi-VN" sz="1200" dirty="0"/>
          </a:p>
        </p:txBody>
      </p:sp>
      <p:sp>
        <p:nvSpPr>
          <p:cNvPr id="29" name="Shape 27"/>
          <p:cNvSpPr/>
          <p:nvPr/>
        </p:nvSpPr>
        <p:spPr>
          <a:xfrm>
            <a:off x="4754880" y="2011680"/>
            <a:ext cx="3749040" cy="1737360"/>
          </a:xfrm>
          <a:prstGeom prst="rect">
            <a:avLst/>
          </a:prstGeom>
          <a:solidFill>
            <a:schemeClr val="bg2">
              <a:alpha val="60000"/>
            </a:schemeClr>
          </a:solidFill>
          <a:ln w="12700">
            <a:solidFill>
              <a:schemeClr val="bg2">
                <a:alpha val="0"/>
              </a:schemeClr>
            </a:solidFill>
            <a:prstDash val="solid"/>
          </a:ln>
        </p:spPr>
      </p:sp>
      <p:sp>
        <p:nvSpPr>
          <p:cNvPr id="30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"/>
            </a:schemeClr>
          </a:solidFill>
          <a:ln w="12700">
            <a:solidFill>
              <a:schemeClr val="accent1">
                <a:alpha val="40000"/>
              </a:schemeClr>
            </a:solidFill>
            <a:prstDash val="solid"/>
          </a:ln>
        </p:spPr>
      </p:sp>
      <p:sp>
        <p:nvSpPr>
          <p:cNvPr id="31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1"/>
                </a:solidFill>
              </a:rPr>
              <a:t>Xác nhận  </a:t>
            </a:r>
            <a:r>
              <a:rPr lang="vi-VN" sz="1300" dirty="0">
                <a:solidFill>
                  <a:schemeClr val="tx1"/>
                </a:solidFill>
              </a:rPr>
              <a:t>Nếu phía trên hiện "Đăng xuất" là đã đăng nhập.</a:t>
            </a:r>
            <a:endParaRPr lang="vi-VN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vi-VN"/>
              <a:t>11</a:t>
            </a:fld>
            <a:endParaRPr lang="vi-VN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B  </a:t>
            </a:r>
            <a:r>
              <a:rPr lang="vi-VN" sz="1400" b="1" dirty="0">
                <a:solidFill>
                  <a:schemeClr val="bg1"/>
                </a:solidFill>
              </a:rPr>
              <a:t>Bước 10</a:t>
            </a:r>
            <a:endParaRPr lang="vi-VN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vi-VN" sz="2000" b="1" dirty="0">
                <a:solidFill>
                  <a:schemeClr val="tx2"/>
                </a:solidFill>
              </a:rPr>
              <a:t>Mở màn hình Vận hành hệ thống quản lý</a:t>
            </a:r>
            <a:endParaRPr lang="vi-VN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1"/>
                </a:solidFill>
              </a:rPr>
              <a:t>Hãy làm như sau</a:t>
            </a:r>
            <a:endParaRPr lang="vi-VN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1</a:t>
            </a:r>
            <a:endParaRPr lang="vi-VN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Ở menu phía trên "Vận hành hệ thống quản lý", bấm "Hướng dẫn vận hành hệ thống quản lý".</a:t>
            </a:r>
            <a:endParaRPr lang="vi-VN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19456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1945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2</a:t>
            </a:r>
            <a:endParaRPr lang="vi-VN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17627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Cuộn xuống đến "Lựa chọn tiêu chuẩn và bước vận hành".</a:t>
            </a:r>
            <a:endParaRPr lang="vi-VN" sz="1200" dirty="0"/>
          </a:p>
        </p:txBody>
      </p:sp>
      <p:sp>
        <p:nvSpPr>
          <p:cNvPr id="12" name="browser"/>
          <p:cNvSpPr/>
          <p:nvPr/>
        </p:nvSpPr>
        <p:spPr>
          <a:xfrm>
            <a:off x="4572000" y="1005840"/>
            <a:ext cx="4114800" cy="2926080"/>
          </a:xfrm>
          <a:prstGeom prst="roundRect">
            <a:avLst>
              <a:gd name="adj" fmla="val 1875"/>
            </a:avLst>
          </a:prstGeom>
          <a:solidFill>
            <a:schemeClr val="bg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590288" y="1024128"/>
            <a:ext cx="4078224" cy="384048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4681728" y="1152144"/>
            <a:ext cx="91440" cy="91440"/>
          </a:xfrm>
          <a:prstGeom prst="ellipse">
            <a:avLst/>
          </a:prstGeom>
          <a:solidFill>
            <a:schemeClr val="accent6">
              <a:alpha val="50000"/>
            </a:schemeClr>
          </a:solidFill>
          <a:ln w="12700">
            <a:solidFill>
              <a:schemeClr val="accent6">
                <a:alpha val="0"/>
              </a:schemeClr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4828032" y="1152144"/>
            <a:ext cx="91440" cy="91440"/>
          </a:xfrm>
          <a:prstGeom prst="ellipse">
            <a:avLst/>
          </a:prstGeom>
          <a:solidFill>
            <a:schemeClr val="accent6">
              <a:alpha val="50000"/>
            </a:schemeClr>
          </a:solidFill>
          <a:ln w="12700">
            <a:solidFill>
              <a:schemeClr val="accent6">
                <a:alpha val="0"/>
              </a:scheme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974336" y="1152144"/>
            <a:ext cx="91440" cy="91440"/>
          </a:xfrm>
          <a:prstGeom prst="ellipse">
            <a:avLst/>
          </a:prstGeom>
          <a:solidFill>
            <a:schemeClr val="accent6">
              <a:alpha val="50000"/>
            </a:schemeClr>
          </a:solidFill>
          <a:ln w="12700">
            <a:solidFill>
              <a:schemeClr val="accent6">
                <a:alpha val="0"/>
              </a:schemeClr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166360" y="1078992"/>
            <a:ext cx="3383280" cy="256032"/>
          </a:xfrm>
          <a:prstGeom prst="roundRect">
            <a:avLst>
              <a:gd name="adj" fmla="val 17857"/>
            </a:avLst>
          </a:prstGeom>
          <a:solidFill>
            <a:schemeClr val="bg1"/>
          </a:solidFill>
          <a:ln w="9525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285232" y="1078992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eiso.co.kr/vn/html/sub05_0</a:t>
            </a:r>
            <a:endParaRPr lang="vi-VN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4709160" y="1508760"/>
            <a:ext cx="1143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Xây dựng HTQL</a:t>
            </a:r>
            <a:endParaRPr lang="vi-VN" sz="900" dirty="0"/>
          </a:p>
        </p:txBody>
      </p:sp>
      <p:sp>
        <p:nvSpPr>
          <p:cNvPr id="20" name="Text 18"/>
          <p:cNvSpPr txBox="1"/>
          <p:nvPr/>
        </p:nvSpPr>
        <p:spPr>
          <a:xfrm>
            <a:off x="5852160" y="150876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vi-VN" sz="900" b="1" dirty="0">
                <a:solidFill>
                  <a:schemeClr val="accent1"/>
                </a:solidFill>
              </a:rPr>
              <a:t>Vận hành hệ thống quản lý</a:t>
            </a:r>
            <a:endParaRPr lang="vi-VN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7589520" y="1508760"/>
            <a:ext cx="9601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Cộng đồng</a:t>
            </a:r>
            <a:endParaRPr lang="vi-VN" sz="900" dirty="0"/>
          </a:p>
        </p:txBody>
      </p:sp>
      <p:sp>
        <p:nvSpPr>
          <p:cNvPr id="22" name="Shape 20"/>
          <p:cNvSpPr/>
          <p:nvPr/>
        </p:nvSpPr>
        <p:spPr>
          <a:xfrm>
            <a:off x="6035040" y="1801368"/>
            <a:ext cx="2194560" cy="1051560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6126480" y="1837944"/>
            <a:ext cx="2103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900" b="1" dirty="0">
                <a:solidFill>
                  <a:schemeClr val="accent1"/>
                </a:solidFill>
              </a:rPr>
              <a:t>Hướng dẫn vận hành HTQL</a:t>
            </a:r>
            <a:endParaRPr lang="vi-VN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6126480" y="2084832"/>
            <a:ext cx="2103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Vận hành Thịnh vượng kinh tế</a:t>
            </a:r>
            <a:endParaRPr lang="vi-VN" sz="900" dirty="0"/>
          </a:p>
        </p:txBody>
      </p:sp>
      <p:sp>
        <p:nvSpPr>
          <p:cNvPr id="25" name="Text 23"/>
          <p:cNvSpPr txBox="1"/>
          <p:nvPr/>
        </p:nvSpPr>
        <p:spPr>
          <a:xfrm>
            <a:off x="6126480" y="2331720"/>
            <a:ext cx="2103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Vận hành Giá trị xã hội</a:t>
            </a:r>
            <a:endParaRPr lang="vi-VN" sz="900" dirty="0"/>
          </a:p>
        </p:txBody>
      </p:sp>
      <p:sp>
        <p:nvSpPr>
          <p:cNvPr id="26" name="Text 24"/>
          <p:cNvSpPr txBox="1"/>
          <p:nvPr/>
        </p:nvSpPr>
        <p:spPr>
          <a:xfrm>
            <a:off x="6126480" y="2578608"/>
            <a:ext cx="21031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Vận hành HTQL ICT</a:t>
            </a:r>
            <a:endParaRPr lang="vi-VN" sz="900" dirty="0"/>
          </a:p>
        </p:txBody>
      </p:sp>
      <p:sp>
        <p:nvSpPr>
          <p:cNvPr id="27" name="Shape 25"/>
          <p:cNvSpPr/>
          <p:nvPr/>
        </p:nvSpPr>
        <p:spPr>
          <a:xfrm>
            <a:off x="8275320" y="1801368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8275320" y="180136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1</a:t>
            </a:r>
            <a:endParaRPr lang="vi-VN" sz="1200" dirty="0"/>
          </a:p>
        </p:txBody>
      </p:sp>
      <p:sp>
        <p:nvSpPr>
          <p:cNvPr id="29" name="Shape 27"/>
          <p:cNvSpPr/>
          <p:nvPr/>
        </p:nvSpPr>
        <p:spPr>
          <a:xfrm>
            <a:off x="4754880" y="2971800"/>
            <a:ext cx="3749040" cy="777240"/>
          </a:xfrm>
          <a:prstGeom prst="roundRect">
            <a:avLst>
              <a:gd name="adj" fmla="val 11765"/>
            </a:avLst>
          </a:prstGeom>
          <a:solidFill>
            <a:schemeClr val="accent1">
              <a:alpha val="8000"/>
            </a:schemeClr>
          </a:solidFill>
          <a:ln w="12700">
            <a:solidFill>
              <a:schemeClr val="accent1">
                <a:alpha val="40000"/>
              </a:schemeClr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4892040" y="301752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000" b="1" dirty="0">
                <a:solidFill>
                  <a:schemeClr val="accent1"/>
                </a:solidFill>
              </a:rPr>
              <a:t>Lựa chọn tiêu chuẩn và bước vận hành</a:t>
            </a:r>
            <a:endParaRPr lang="vi-VN" sz="1000" dirty="0"/>
          </a:p>
        </p:txBody>
      </p:sp>
      <p:sp>
        <p:nvSpPr>
          <p:cNvPr id="31" name="Text 29"/>
          <p:cNvSpPr txBox="1"/>
          <p:nvPr/>
        </p:nvSpPr>
        <p:spPr>
          <a:xfrm>
            <a:off x="4892040" y="3310128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900" dirty="0">
                <a:solidFill>
                  <a:schemeClr val="accent6"/>
                </a:solidFill>
              </a:rPr>
              <a:t>Nhánh vận hành, tiêu chuẩn, bước vận hành</a:t>
            </a:r>
            <a:endParaRPr lang="vi-VN" sz="900" dirty="0"/>
          </a:p>
        </p:txBody>
      </p:sp>
      <p:sp>
        <p:nvSpPr>
          <p:cNvPr id="32" name="Shape 30"/>
          <p:cNvSpPr/>
          <p:nvPr/>
        </p:nvSpPr>
        <p:spPr>
          <a:xfrm>
            <a:off x="8229600" y="2834640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8229600" y="283464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2</a:t>
            </a:r>
            <a:endParaRPr lang="vi-VN" sz="1200" dirty="0"/>
          </a:p>
        </p:txBody>
      </p:sp>
      <p:sp>
        <p:nvSpPr>
          <p:cNvPr id="34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"/>
            </a:schemeClr>
          </a:solidFill>
          <a:ln w="12700">
            <a:solidFill>
              <a:schemeClr val="accent1">
                <a:alpha val="40000"/>
              </a:schemeClr>
            </a:solidFill>
            <a:prstDash val="solid"/>
          </a:ln>
        </p:spPr>
      </p:sp>
      <p:sp>
        <p:nvSpPr>
          <p:cNvPr id="35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1"/>
                </a:solidFill>
              </a:rPr>
              <a:t>Xác nhận  </a:t>
            </a:r>
            <a:r>
              <a:rPr lang="vi-VN" sz="1300" dirty="0">
                <a:solidFill>
                  <a:schemeClr val="tx1"/>
                </a:solidFill>
              </a:rPr>
              <a:t>Thấy các ô chọn nhánh vận hành, tiêu chuẩn và bước vận hành.</a:t>
            </a:r>
            <a:endParaRPr lang="vi-VN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vi-VN"/>
              <a:t>12</a:t>
            </a:fld>
            <a:endParaRPr lang="vi-VN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B  </a:t>
            </a:r>
            <a:r>
              <a:rPr lang="vi-VN" sz="1400" b="1" dirty="0">
                <a:solidFill>
                  <a:schemeClr val="bg1"/>
                </a:solidFill>
              </a:rPr>
              <a:t>Bước 11</a:t>
            </a:r>
            <a:endParaRPr lang="vi-VN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vi-VN" sz="2000" b="1" dirty="0">
                <a:solidFill>
                  <a:schemeClr val="tx2"/>
                </a:solidFill>
              </a:rPr>
              <a:t>Chọn nhánh vận hành, tiêu chuẩn, bước</a:t>
            </a:r>
            <a:endParaRPr lang="vi-VN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1"/>
                </a:solidFill>
              </a:rPr>
              <a:t>Hãy làm như sau</a:t>
            </a:r>
            <a:endParaRPr lang="vi-VN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1</a:t>
            </a:r>
            <a:endParaRPr lang="vi-VN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Chọn nhánh vận hành (Thịnh vượng kinh tế hoặc Giá trị xã hội).</a:t>
            </a:r>
            <a:endParaRPr lang="vi-VN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19456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1945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2</a:t>
            </a:r>
            <a:endParaRPr lang="vi-VN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17627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Chọn tiêu chuẩn đang vận hành (ví dụ: ISO 9001).</a:t>
            </a:r>
            <a:endParaRPr lang="vi-VN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301752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01752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3</a:t>
            </a:r>
            <a:endParaRPr lang="vi-VN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299923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Ở bước vận hành, chọn "Bối cảnh tổ chức".</a:t>
            </a:r>
            <a:endParaRPr lang="vi-VN" sz="1200" dirty="0"/>
          </a:p>
        </p:txBody>
      </p:sp>
      <p:sp>
        <p:nvSpPr>
          <p:cNvPr id="15" name="browser"/>
          <p:cNvSpPr/>
          <p:nvPr/>
        </p:nvSpPr>
        <p:spPr>
          <a:xfrm>
            <a:off x="4572000" y="1005840"/>
            <a:ext cx="4114800" cy="2926080"/>
          </a:xfrm>
          <a:prstGeom prst="roundRect">
            <a:avLst>
              <a:gd name="adj" fmla="val 1875"/>
            </a:avLst>
          </a:prstGeom>
          <a:solidFill>
            <a:schemeClr val="bg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590288" y="1024128"/>
            <a:ext cx="4078224" cy="384048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681728" y="1152144"/>
            <a:ext cx="91440" cy="91440"/>
          </a:xfrm>
          <a:prstGeom prst="ellipse">
            <a:avLst/>
          </a:prstGeom>
          <a:solidFill>
            <a:schemeClr val="accent6">
              <a:alpha val="50000"/>
            </a:schemeClr>
          </a:solidFill>
          <a:ln w="12700">
            <a:solidFill>
              <a:schemeClr val="accent6">
                <a:alpha val="0"/>
              </a:scheme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828032" y="1152144"/>
            <a:ext cx="91440" cy="91440"/>
          </a:xfrm>
          <a:prstGeom prst="ellipse">
            <a:avLst/>
          </a:prstGeom>
          <a:solidFill>
            <a:schemeClr val="accent6">
              <a:alpha val="50000"/>
            </a:schemeClr>
          </a:solidFill>
          <a:ln w="12700">
            <a:solidFill>
              <a:schemeClr val="accent6">
                <a:alpha val="0"/>
              </a:scheme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974336" y="1152144"/>
            <a:ext cx="91440" cy="91440"/>
          </a:xfrm>
          <a:prstGeom prst="ellipse">
            <a:avLst/>
          </a:prstGeom>
          <a:solidFill>
            <a:schemeClr val="accent6">
              <a:alpha val="50000"/>
            </a:schemeClr>
          </a:solidFill>
          <a:ln w="12700">
            <a:solidFill>
              <a:schemeClr val="accent6">
                <a:alpha val="0"/>
              </a:scheme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166360" y="1078992"/>
            <a:ext cx="3383280" cy="256032"/>
          </a:xfrm>
          <a:prstGeom prst="roundRect">
            <a:avLst>
              <a:gd name="adj" fmla="val 17857"/>
            </a:avLst>
          </a:prstGeom>
          <a:solidFill>
            <a:schemeClr val="bg1"/>
          </a:solidFill>
          <a:ln w="9525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5285232" y="1078992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eiso.co.kr/vn/html/sub05_0</a:t>
            </a:r>
            <a:endParaRPr lang="vi-VN" sz="900" dirty="0"/>
          </a:p>
        </p:txBody>
      </p:sp>
      <p:sp>
        <p:nvSpPr>
          <p:cNvPr id="22" name="Text 20"/>
          <p:cNvSpPr txBox="1"/>
          <p:nvPr/>
        </p:nvSpPr>
        <p:spPr>
          <a:xfrm>
            <a:off x="4754880" y="1600200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000" b="1" dirty="0">
                <a:solidFill>
                  <a:schemeClr val="tx1"/>
                </a:solidFill>
              </a:rPr>
              <a:t>Nhánh vận hành</a:t>
            </a:r>
            <a:endParaRPr lang="vi-VN" sz="1000" dirty="0"/>
          </a:p>
        </p:txBody>
      </p:sp>
      <p:sp>
        <p:nvSpPr>
          <p:cNvPr id="23" name="Shape 21"/>
          <p:cNvSpPr/>
          <p:nvPr/>
        </p:nvSpPr>
        <p:spPr>
          <a:xfrm>
            <a:off x="5943600" y="1600200"/>
            <a:ext cx="2514600" cy="310896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6035040" y="1600200"/>
            <a:ext cx="2377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Thịnh vượng kinh tế ▾</a:t>
            </a:r>
            <a:endParaRPr lang="vi-VN" sz="900" dirty="0"/>
          </a:p>
        </p:txBody>
      </p:sp>
      <p:sp>
        <p:nvSpPr>
          <p:cNvPr id="25" name="Shape 23"/>
          <p:cNvSpPr/>
          <p:nvPr/>
        </p:nvSpPr>
        <p:spPr>
          <a:xfrm>
            <a:off x="8339328" y="1490472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8339328" y="1490472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1</a:t>
            </a:r>
            <a:endParaRPr lang="vi-VN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4754880" y="2167128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000" b="1" dirty="0">
                <a:solidFill>
                  <a:schemeClr val="tx1"/>
                </a:solidFill>
              </a:rPr>
              <a:t>Tiêu chuẩn</a:t>
            </a:r>
            <a:endParaRPr lang="vi-VN" sz="1000" dirty="0"/>
          </a:p>
        </p:txBody>
      </p:sp>
      <p:sp>
        <p:nvSpPr>
          <p:cNvPr id="28" name="Shape 26"/>
          <p:cNvSpPr/>
          <p:nvPr/>
        </p:nvSpPr>
        <p:spPr>
          <a:xfrm>
            <a:off x="5943600" y="2167128"/>
            <a:ext cx="2514600" cy="310896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6035040" y="2167128"/>
            <a:ext cx="2377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☑ ISO 9001  ☐ ISO 14001</a:t>
            </a:r>
            <a:endParaRPr lang="vi-VN" sz="900" dirty="0"/>
          </a:p>
        </p:txBody>
      </p:sp>
      <p:sp>
        <p:nvSpPr>
          <p:cNvPr id="30" name="Shape 28"/>
          <p:cNvSpPr/>
          <p:nvPr/>
        </p:nvSpPr>
        <p:spPr>
          <a:xfrm>
            <a:off x="8339328" y="2057400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1" name="Text 29"/>
          <p:cNvSpPr txBox="1"/>
          <p:nvPr/>
        </p:nvSpPr>
        <p:spPr>
          <a:xfrm>
            <a:off x="8339328" y="205740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2</a:t>
            </a:r>
            <a:endParaRPr lang="vi-VN" sz="1200" dirty="0"/>
          </a:p>
        </p:txBody>
      </p:sp>
      <p:sp>
        <p:nvSpPr>
          <p:cNvPr id="32" name="Text 30"/>
          <p:cNvSpPr txBox="1"/>
          <p:nvPr/>
        </p:nvSpPr>
        <p:spPr>
          <a:xfrm>
            <a:off x="4754880" y="2734056"/>
            <a:ext cx="11887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000" b="1" dirty="0">
                <a:solidFill>
                  <a:schemeClr val="tx1"/>
                </a:solidFill>
              </a:rPr>
              <a:t>Bước vận hành</a:t>
            </a:r>
            <a:endParaRPr lang="vi-VN" sz="1000" dirty="0"/>
          </a:p>
        </p:txBody>
      </p:sp>
      <p:sp>
        <p:nvSpPr>
          <p:cNvPr id="33" name="Shape 31"/>
          <p:cNvSpPr/>
          <p:nvPr/>
        </p:nvSpPr>
        <p:spPr>
          <a:xfrm>
            <a:off x="5943600" y="2734056"/>
            <a:ext cx="2514600" cy="310896"/>
          </a:xfrm>
          <a:prstGeom prst="rect">
            <a:avLst/>
          </a:prstGeom>
          <a:solidFill>
            <a:schemeClr val="bg1"/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6035040" y="2734056"/>
            <a:ext cx="2377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1 Bối cảnh tổ chức ▾</a:t>
            </a:r>
            <a:endParaRPr lang="vi-VN" sz="900" dirty="0"/>
          </a:p>
        </p:txBody>
      </p:sp>
      <p:sp>
        <p:nvSpPr>
          <p:cNvPr id="35" name="Shape 33"/>
          <p:cNvSpPr/>
          <p:nvPr/>
        </p:nvSpPr>
        <p:spPr>
          <a:xfrm>
            <a:off x="8339328" y="2624328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8339328" y="26243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3</a:t>
            </a:r>
            <a:endParaRPr lang="vi-VN" sz="1200" dirty="0"/>
          </a:p>
        </p:txBody>
      </p:sp>
      <p:sp>
        <p:nvSpPr>
          <p:cNvPr id="37" name="Shape 35"/>
          <p:cNvSpPr/>
          <p:nvPr/>
        </p:nvSpPr>
        <p:spPr>
          <a:xfrm>
            <a:off x="4754880" y="3383280"/>
            <a:ext cx="1645920" cy="310896"/>
          </a:xfrm>
          <a:prstGeom prst="roundRect">
            <a:avLst>
              <a:gd name="adj" fmla="val 14706"/>
            </a:avLst>
          </a:prstGeom>
          <a:solidFill>
            <a:schemeClr val="accent2">
              <a:alpha val="12000"/>
            </a:schemeClr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4754880" y="3383280"/>
            <a:ext cx="16459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000" b="1" dirty="0">
                <a:solidFill>
                  <a:schemeClr val="accent2"/>
                </a:solidFill>
              </a:rPr>
              <a:t>📁 Chọn thư mục</a:t>
            </a:r>
            <a:endParaRPr lang="vi-VN" sz="1000" dirty="0"/>
          </a:p>
        </p:txBody>
      </p:sp>
      <p:sp>
        <p:nvSpPr>
          <p:cNvPr id="39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"/>
            </a:schemeClr>
          </a:solidFill>
          <a:ln w="12700">
            <a:solidFill>
              <a:schemeClr val="accent1">
                <a:alpha val="40000"/>
              </a:schemeClr>
            </a:solidFill>
            <a:prstDash val="solid"/>
          </a:ln>
        </p:spPr>
      </p:sp>
      <p:sp>
        <p:nvSpPr>
          <p:cNvPr id="40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41" name="Text 39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1"/>
                </a:solidFill>
              </a:rPr>
              <a:t>Xác nhận  </a:t>
            </a:r>
            <a:r>
              <a:rPr lang="vi-VN" sz="1300" dirty="0">
                <a:solidFill>
                  <a:schemeClr val="tx1"/>
                </a:solidFill>
              </a:rPr>
              <a:t>Thấy các ô nhập của bước đó và nút "📁 Chọn thư mục".</a:t>
            </a:r>
            <a:endParaRPr lang="vi-VN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vi-VN"/>
              <a:t>13</a:t>
            </a:fld>
            <a:endParaRPr lang="vi-VN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B  </a:t>
            </a:r>
            <a:r>
              <a:rPr lang="vi-VN" sz="1400" b="1" dirty="0">
                <a:solidFill>
                  <a:schemeClr val="bg1"/>
                </a:solidFill>
              </a:rPr>
              <a:t>Bước 12</a:t>
            </a:r>
            <a:endParaRPr lang="vi-VN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vi-VN" sz="2000" b="1" dirty="0">
                <a:solidFill>
                  <a:schemeClr val="tx2"/>
                </a:solidFill>
              </a:rPr>
              <a:t>Chọn thư mục bước bằng "📁 Chọn thư mục"</a:t>
            </a:r>
            <a:endParaRPr lang="vi-VN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1"/>
                </a:solidFill>
              </a:rPr>
              <a:t>Hãy làm như sau</a:t>
            </a:r>
            <a:endParaRPr lang="vi-VN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1</a:t>
            </a:r>
            <a:endParaRPr lang="vi-VN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Bấm "📁 Chọn thư mục". Lần đầu sẽ kiểm tra đăng nhập và quyền sử dụng (nếu chưa có, chi phí sẽ được thông báo).</a:t>
            </a:r>
            <a:endParaRPr lang="vi-VN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28600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2860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2</a:t>
            </a:r>
            <a:endParaRPr lang="vi-VN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267712"/>
            <a:ext cx="34747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Trong cửa sổ chọn thư mục, chọn Thư mục lưu trữ eiso › Hệ thống quản lý › Bối cảnh tổ chức › Hồ sơ rồi bấm "Upload".</a:t>
            </a:r>
            <a:endParaRPr lang="vi-VN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320040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2004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3</a:t>
            </a:r>
            <a:endParaRPr lang="vi-VN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3182112"/>
            <a:ext cx="34747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Khi trình duyệt hỏi có tải lên không, bấm "Upload". Tệp chỉ được đọc trong trình duyệt, không gửi lên máy chủ.</a:t>
            </a:r>
            <a:endParaRPr lang="vi-VN" sz="1200" dirty="0"/>
          </a:p>
        </p:txBody>
      </p:sp>
      <p:sp>
        <p:nvSpPr>
          <p:cNvPr id="15" name="picker"/>
          <p:cNvSpPr/>
          <p:nvPr/>
        </p:nvSpPr>
        <p:spPr>
          <a:xfrm>
            <a:off x="4572000" y="1005840"/>
            <a:ext cx="4114800" cy="2926080"/>
          </a:xfrm>
          <a:prstGeom prst="roundRect">
            <a:avLst>
              <a:gd name="adj" fmla="val 1875"/>
            </a:avLst>
          </a:prstGeom>
          <a:solidFill>
            <a:schemeClr val="bg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709160" y="1051560"/>
            <a:ext cx="3200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000" b="1" dirty="0">
                <a:solidFill>
                  <a:schemeClr val="tx2"/>
                </a:solidFill>
              </a:rPr>
              <a:t>Chọn thư mục để tải lên</a:t>
            </a:r>
            <a:endParaRPr lang="vi-VN" sz="1000" dirty="0"/>
          </a:p>
        </p:txBody>
      </p:sp>
      <p:sp>
        <p:nvSpPr>
          <p:cNvPr id="17" name="Shape 15"/>
          <p:cNvSpPr/>
          <p:nvPr/>
        </p:nvSpPr>
        <p:spPr>
          <a:xfrm>
            <a:off x="4754880" y="1508760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754880" y="1541678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056632" y="1463040"/>
            <a:ext cx="200660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100" b="1" dirty="0">
                <a:solidFill>
                  <a:schemeClr val="accent3"/>
                </a:solidFill>
              </a:rPr>
              <a:t>Thư mục lưu trữ eiso</a:t>
            </a:r>
            <a:endParaRPr lang="vi-VN" sz="1100" dirty="0"/>
          </a:p>
        </p:txBody>
      </p:sp>
      <p:sp>
        <p:nvSpPr>
          <p:cNvPr id="20" name="Shape 18"/>
          <p:cNvSpPr/>
          <p:nvPr/>
        </p:nvSpPr>
        <p:spPr>
          <a:xfrm>
            <a:off x="4864608" y="1984248"/>
            <a:ext cx="182880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4864608" y="1773936"/>
            <a:ext cx="914" cy="210312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084064" y="1856232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084064" y="1889150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5385816" y="1810512"/>
            <a:ext cx="166014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100" b="1" dirty="0">
                <a:solidFill>
                  <a:schemeClr val="accent2"/>
                </a:solidFill>
              </a:rPr>
              <a:t>Hệ thống quản lý</a:t>
            </a:r>
            <a:endParaRPr lang="vi-VN" sz="1100" dirty="0"/>
          </a:p>
        </p:txBody>
      </p:sp>
      <p:sp>
        <p:nvSpPr>
          <p:cNvPr id="25" name="Shape 23"/>
          <p:cNvSpPr/>
          <p:nvPr/>
        </p:nvSpPr>
        <p:spPr>
          <a:xfrm>
            <a:off x="5193792" y="2331720"/>
            <a:ext cx="182880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193792" y="2121408"/>
            <a:ext cx="914" cy="210312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5413248" y="2203704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5413248" y="2236622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5715000" y="2157984"/>
            <a:ext cx="166014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100" b="1" dirty="0">
                <a:solidFill>
                  <a:schemeClr val="accent2"/>
                </a:solidFill>
              </a:rPr>
              <a:t>Bối cảnh tổ chức</a:t>
            </a:r>
            <a:endParaRPr lang="vi-VN" sz="1100" dirty="0"/>
          </a:p>
        </p:txBody>
      </p:sp>
      <p:sp>
        <p:nvSpPr>
          <p:cNvPr id="30" name="Shape 28"/>
          <p:cNvSpPr/>
          <p:nvPr/>
        </p:nvSpPr>
        <p:spPr>
          <a:xfrm>
            <a:off x="5522976" y="2679192"/>
            <a:ext cx="182880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5522976" y="2468880"/>
            <a:ext cx="914" cy="210312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5742432" y="2551176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3" name="Shape 31"/>
          <p:cNvSpPr/>
          <p:nvPr/>
        </p:nvSpPr>
        <p:spPr>
          <a:xfrm>
            <a:off x="5742432" y="2584094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6044184" y="2505456"/>
            <a:ext cx="70739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100" b="1" dirty="0">
                <a:solidFill>
                  <a:schemeClr val="accent2"/>
                </a:solidFill>
              </a:rPr>
              <a:t>Hồ sơ</a:t>
            </a:r>
            <a:endParaRPr lang="vi-VN" sz="1100" dirty="0"/>
          </a:p>
        </p:txBody>
      </p:sp>
      <p:sp>
        <p:nvSpPr>
          <p:cNvPr id="35" name="Text 33"/>
          <p:cNvSpPr txBox="1"/>
          <p:nvPr/>
        </p:nvSpPr>
        <p:spPr>
          <a:xfrm>
            <a:off x="6660134" y="2505456"/>
            <a:ext cx="193522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accent6"/>
                </a:solidFill>
              </a:rPr>
              <a:t>← thư mục này</a:t>
            </a:r>
            <a:endParaRPr lang="vi-VN" sz="900" dirty="0"/>
          </a:p>
        </p:txBody>
      </p:sp>
      <p:sp>
        <p:nvSpPr>
          <p:cNvPr id="36" name="Shape 34"/>
          <p:cNvSpPr/>
          <p:nvPr/>
        </p:nvSpPr>
        <p:spPr>
          <a:xfrm>
            <a:off x="6629400" y="3429000"/>
            <a:ext cx="914400" cy="310896"/>
          </a:xfrm>
          <a:prstGeom prst="roundRect">
            <a:avLst>
              <a:gd name="adj" fmla="val 14706"/>
            </a:avLst>
          </a:prstGeom>
          <a:solidFill>
            <a:schemeClr val="accent1"/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37" name="Text 35"/>
          <p:cNvSpPr txBox="1"/>
          <p:nvPr/>
        </p:nvSpPr>
        <p:spPr>
          <a:xfrm>
            <a:off x="6629400" y="3429000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000" b="1" dirty="0">
                <a:solidFill>
                  <a:schemeClr val="bg1"/>
                </a:solidFill>
              </a:rPr>
              <a:t>Upload</a:t>
            </a:r>
            <a:endParaRPr lang="vi-VN" sz="1000" dirty="0"/>
          </a:p>
        </p:txBody>
      </p:sp>
      <p:sp>
        <p:nvSpPr>
          <p:cNvPr id="38" name="Shape 36"/>
          <p:cNvSpPr/>
          <p:nvPr/>
        </p:nvSpPr>
        <p:spPr>
          <a:xfrm>
            <a:off x="7635240" y="3429000"/>
            <a:ext cx="868680" cy="310896"/>
          </a:xfrm>
          <a:prstGeom prst="roundRect">
            <a:avLst>
              <a:gd name="adj" fmla="val 14706"/>
            </a:avLst>
          </a:prstGeom>
          <a:solidFill>
            <a:schemeClr val="accent6">
              <a:alpha val="12000"/>
            </a:schemeClr>
          </a:solidFill>
          <a:ln w="15875">
            <a:solidFill>
              <a:schemeClr val="accent6"/>
            </a:solidFill>
            <a:prstDash val="solid"/>
          </a:ln>
        </p:spPr>
      </p:sp>
      <p:sp>
        <p:nvSpPr>
          <p:cNvPr id="39" name="Text 37"/>
          <p:cNvSpPr txBox="1"/>
          <p:nvPr/>
        </p:nvSpPr>
        <p:spPr>
          <a:xfrm>
            <a:off x="7635240" y="3429000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000" b="1" dirty="0">
                <a:solidFill>
                  <a:schemeClr val="accent6"/>
                </a:solidFill>
              </a:rPr>
              <a:t>Hủy</a:t>
            </a:r>
            <a:endParaRPr lang="vi-VN" sz="1000" dirty="0"/>
          </a:p>
        </p:txBody>
      </p:sp>
      <p:sp>
        <p:nvSpPr>
          <p:cNvPr id="40" name="Shape 38"/>
          <p:cNvSpPr/>
          <p:nvPr/>
        </p:nvSpPr>
        <p:spPr>
          <a:xfrm>
            <a:off x="7452360" y="3154680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41" name="Text 39"/>
          <p:cNvSpPr txBox="1"/>
          <p:nvPr/>
        </p:nvSpPr>
        <p:spPr>
          <a:xfrm>
            <a:off x="7452360" y="31546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2</a:t>
            </a:r>
            <a:endParaRPr lang="vi-VN" sz="1200" dirty="0"/>
          </a:p>
        </p:txBody>
      </p:sp>
      <p:sp>
        <p:nvSpPr>
          <p:cNvPr id="42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"/>
            </a:schemeClr>
          </a:solidFill>
          <a:ln w="12700">
            <a:solidFill>
              <a:schemeClr val="accent1">
                <a:alpha val="40000"/>
              </a:schemeClr>
            </a:solidFill>
            <a:prstDash val="solid"/>
          </a:ln>
        </p:spPr>
      </p:sp>
      <p:sp>
        <p:nvSpPr>
          <p:cNvPr id="43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44" name="Text 42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1"/>
                </a:solidFill>
              </a:rPr>
              <a:t>Xác nhận  </a:t>
            </a:r>
            <a:r>
              <a:rPr lang="vi-VN" sz="1300" dirty="0">
                <a:solidFill>
                  <a:schemeClr val="tx1"/>
                </a:solidFill>
              </a:rPr>
              <a:t>Thấy thông báo đã đọc … tệp.</a:t>
            </a:r>
            <a:endParaRPr lang="vi-VN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vi-VN"/>
              <a:t>14</a:t>
            </a:fld>
            <a:endParaRPr lang="vi-VN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B  </a:t>
            </a:r>
            <a:r>
              <a:rPr lang="vi-VN" sz="1400" b="1" dirty="0">
                <a:solidFill>
                  <a:schemeClr val="bg1"/>
                </a:solidFill>
              </a:rPr>
              <a:t>Bước 13</a:t>
            </a:r>
            <a:endParaRPr lang="vi-VN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vi-VN" sz="2000" b="1" dirty="0">
                <a:solidFill>
                  <a:schemeClr val="tx2"/>
                </a:solidFill>
              </a:rPr>
              <a:t>Bấm "Soạn bằng AI" và xem kết quả</a:t>
            </a:r>
            <a:endParaRPr lang="vi-VN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1"/>
                </a:solidFill>
              </a:rPr>
              <a:t>Hãy làm như sau</a:t>
            </a:r>
            <a:endParaRPr lang="vi-VN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1</a:t>
            </a:r>
            <a:endParaRPr lang="vi-VN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Điền các ô cần thiết (ngành nghề, tình hình hiện tại…).</a:t>
            </a:r>
            <a:endParaRPr lang="vi-VN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19456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1945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2</a:t>
            </a:r>
            <a:endParaRPr lang="vi-VN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17627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Bấm "Soạn bằng AI".</a:t>
            </a:r>
            <a:endParaRPr lang="vi-VN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301752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01752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3</a:t>
            </a:r>
            <a:endParaRPr lang="vi-VN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299923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Chờ vài phút đến khi có kết quả. Không đóng cửa sổ trong lúc chờ.</a:t>
            </a:r>
            <a:endParaRPr lang="vi-VN" sz="1200" dirty="0"/>
          </a:p>
        </p:txBody>
      </p:sp>
      <p:sp>
        <p:nvSpPr>
          <p:cNvPr id="15" name="browser"/>
          <p:cNvSpPr/>
          <p:nvPr/>
        </p:nvSpPr>
        <p:spPr>
          <a:xfrm>
            <a:off x="4572000" y="1005840"/>
            <a:ext cx="4114800" cy="2926080"/>
          </a:xfrm>
          <a:prstGeom prst="roundRect">
            <a:avLst>
              <a:gd name="adj" fmla="val 1875"/>
            </a:avLst>
          </a:prstGeom>
          <a:solidFill>
            <a:schemeClr val="bg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590288" y="1024128"/>
            <a:ext cx="4078224" cy="384048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681728" y="1152144"/>
            <a:ext cx="91440" cy="91440"/>
          </a:xfrm>
          <a:prstGeom prst="ellipse">
            <a:avLst/>
          </a:prstGeom>
          <a:solidFill>
            <a:schemeClr val="accent6">
              <a:alpha val="50000"/>
            </a:schemeClr>
          </a:solidFill>
          <a:ln w="12700">
            <a:solidFill>
              <a:schemeClr val="accent6">
                <a:alpha val="0"/>
              </a:schemeClr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828032" y="1152144"/>
            <a:ext cx="91440" cy="91440"/>
          </a:xfrm>
          <a:prstGeom prst="ellipse">
            <a:avLst/>
          </a:prstGeom>
          <a:solidFill>
            <a:schemeClr val="accent6">
              <a:alpha val="50000"/>
            </a:schemeClr>
          </a:solidFill>
          <a:ln w="12700">
            <a:solidFill>
              <a:schemeClr val="accent6">
                <a:alpha val="0"/>
              </a:schemeClr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4974336" y="1152144"/>
            <a:ext cx="91440" cy="91440"/>
          </a:xfrm>
          <a:prstGeom prst="ellipse">
            <a:avLst/>
          </a:prstGeom>
          <a:solidFill>
            <a:schemeClr val="accent6">
              <a:alpha val="50000"/>
            </a:schemeClr>
          </a:solidFill>
          <a:ln w="12700">
            <a:solidFill>
              <a:schemeClr val="accent6">
                <a:alpha val="0"/>
              </a:scheme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5166360" y="1078992"/>
            <a:ext cx="3383280" cy="256032"/>
          </a:xfrm>
          <a:prstGeom prst="roundRect">
            <a:avLst>
              <a:gd name="adj" fmla="val 17857"/>
            </a:avLst>
          </a:prstGeom>
          <a:solidFill>
            <a:schemeClr val="bg1"/>
          </a:solidFill>
          <a:ln w="9525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5285232" y="1078992"/>
            <a:ext cx="3200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eiso.co.kr/vn/html/sub05_0</a:t>
            </a:r>
            <a:endParaRPr lang="vi-VN" sz="900" dirty="0"/>
          </a:p>
        </p:txBody>
      </p:sp>
      <p:sp>
        <p:nvSpPr>
          <p:cNvPr id="22" name="Shape 20"/>
          <p:cNvSpPr/>
          <p:nvPr/>
        </p:nvSpPr>
        <p:spPr>
          <a:xfrm>
            <a:off x="4754880" y="1600200"/>
            <a:ext cx="1463040" cy="310896"/>
          </a:xfrm>
          <a:prstGeom prst="roundRect">
            <a:avLst>
              <a:gd name="adj" fmla="val 14706"/>
            </a:avLst>
          </a:prstGeom>
          <a:solidFill>
            <a:schemeClr val="accent1"/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754880" y="1600200"/>
            <a:ext cx="14630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100" b="1" dirty="0">
                <a:solidFill>
                  <a:schemeClr val="bg1"/>
                </a:solidFill>
              </a:rPr>
              <a:t>Soạn bằng AI</a:t>
            </a:r>
            <a:endParaRPr lang="vi-VN" sz="1100" dirty="0"/>
          </a:p>
        </p:txBody>
      </p:sp>
      <p:sp>
        <p:nvSpPr>
          <p:cNvPr id="24" name="Shape 22"/>
          <p:cNvSpPr/>
          <p:nvPr/>
        </p:nvSpPr>
        <p:spPr>
          <a:xfrm>
            <a:off x="6263640" y="1618488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5" name="Text 23"/>
          <p:cNvSpPr txBox="1"/>
          <p:nvPr/>
        </p:nvSpPr>
        <p:spPr>
          <a:xfrm>
            <a:off x="6263640" y="161848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2</a:t>
            </a:r>
            <a:endParaRPr lang="vi-VN" sz="1200" dirty="0"/>
          </a:p>
        </p:txBody>
      </p:sp>
      <p:sp>
        <p:nvSpPr>
          <p:cNvPr id="26" name="Shape 24"/>
          <p:cNvSpPr/>
          <p:nvPr/>
        </p:nvSpPr>
        <p:spPr>
          <a:xfrm>
            <a:off x="4754880" y="2103120"/>
            <a:ext cx="3749040" cy="1691640"/>
          </a:xfrm>
          <a:prstGeom prst="roundRect">
            <a:avLst>
              <a:gd name="adj" fmla="val 5405"/>
            </a:avLst>
          </a:prstGeom>
          <a:solidFill>
            <a:schemeClr val="tx2">
              <a:alpha val="4000"/>
            </a:schemeClr>
          </a:solidFill>
          <a:ln w="12700">
            <a:solidFill>
              <a:schemeClr val="tx2">
                <a:alpha val="40000"/>
              </a:schemeClr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4892040" y="2167128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000" b="1" dirty="0">
                <a:solidFill>
                  <a:schemeClr val="tx2"/>
                </a:solidFill>
              </a:rPr>
              <a:t>Bối cảnh tổ chức: vấn đề bên ngoài, bên trong</a:t>
            </a:r>
            <a:endParaRPr lang="vi-VN" sz="1000" dirty="0"/>
          </a:p>
        </p:txBody>
      </p:sp>
      <p:sp>
        <p:nvSpPr>
          <p:cNvPr id="28" name="Shape 26"/>
          <p:cNvSpPr/>
          <p:nvPr/>
        </p:nvSpPr>
        <p:spPr>
          <a:xfrm>
            <a:off x="4892040" y="2532888"/>
            <a:ext cx="3474720" cy="201168"/>
          </a:xfrm>
          <a:prstGeom prst="rect">
            <a:avLst/>
          </a:prstGeom>
          <a:solidFill>
            <a:schemeClr val="bg2"/>
          </a:solidFill>
          <a:ln w="9525">
            <a:solidFill>
              <a:srgbClr val="D7E1EC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892040" y="2807208"/>
            <a:ext cx="3474720" cy="201168"/>
          </a:xfrm>
          <a:prstGeom prst="rect">
            <a:avLst/>
          </a:prstGeom>
          <a:solidFill>
            <a:schemeClr val="bg2"/>
          </a:solidFill>
          <a:ln w="9525">
            <a:solidFill>
              <a:srgbClr val="D7E1EC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4892040" y="3081528"/>
            <a:ext cx="3474720" cy="201168"/>
          </a:xfrm>
          <a:prstGeom prst="rect">
            <a:avLst/>
          </a:prstGeom>
          <a:solidFill>
            <a:schemeClr val="bg2"/>
          </a:solidFill>
          <a:ln w="9525">
            <a:solidFill>
              <a:srgbClr val="D7E1EC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4892040" y="3355848"/>
            <a:ext cx="3474720" cy="201168"/>
          </a:xfrm>
          <a:prstGeom prst="rect">
            <a:avLst/>
          </a:prstGeom>
          <a:solidFill>
            <a:schemeClr val="bg2"/>
          </a:solidFill>
          <a:ln w="9525">
            <a:solidFill>
              <a:srgbClr val="D7E1EC"/>
            </a:solidFill>
            <a:prstDash val="solid"/>
          </a:ln>
        </p:spPr>
      </p:sp>
      <p:sp>
        <p:nvSpPr>
          <p:cNvPr id="32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"/>
            </a:schemeClr>
          </a:solidFill>
          <a:ln w="12700">
            <a:solidFill>
              <a:schemeClr val="accent1">
                <a:alpha val="40000"/>
              </a:schemeClr>
            </a:solidFill>
            <a:prstDash val="solid"/>
          </a:ln>
        </p:spPr>
      </p:sp>
      <p:sp>
        <p:nvSpPr>
          <p:cNvPr id="33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1"/>
                </a:solidFill>
              </a:rPr>
              <a:t>Xác nhận  </a:t>
            </a:r>
            <a:r>
              <a:rPr lang="vi-VN" sz="1300" dirty="0">
                <a:solidFill>
                  <a:schemeClr val="tx1"/>
                </a:solidFill>
              </a:rPr>
              <a:t>Văn bản và bảng kết quả đã hiện trên màn hình. Hãy đọc nội dung.</a:t>
            </a:r>
            <a:endParaRPr lang="vi-VN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vi-VN"/>
              <a:t>15</a:t>
            </a:fld>
            <a:endParaRPr lang="vi-VN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B  </a:t>
            </a:r>
            <a:r>
              <a:rPr lang="vi-VN" sz="1400" b="1" dirty="0">
                <a:solidFill>
                  <a:schemeClr val="bg1"/>
                </a:solidFill>
              </a:rPr>
              <a:t>Bước 14</a:t>
            </a:r>
            <a:endParaRPr lang="vi-VN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vi-VN" sz="2000" b="1" dirty="0">
                <a:solidFill>
                  <a:schemeClr val="tx2"/>
                </a:solidFill>
              </a:rPr>
              <a:t>Chọn nơi lưu</a:t>
            </a:r>
            <a:endParaRPr lang="vi-VN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1"/>
                </a:solidFill>
              </a:rPr>
              <a:t>Hãy làm như sau</a:t>
            </a:r>
            <a:endParaRPr lang="vi-VN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1</a:t>
            </a:r>
            <a:endParaRPr lang="vi-VN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Dưới kết quả hiện "Lưu kết quả này?".</a:t>
            </a:r>
            <a:endParaRPr lang="vi-VN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19456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1945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2</a:t>
            </a:r>
            <a:endParaRPr lang="vi-VN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17627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Lần này bấm "Lưu vào thư mục trên máy tính".</a:t>
            </a:r>
            <a:endParaRPr lang="vi-VN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301752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01752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3</a:t>
            </a:r>
            <a:endParaRPr lang="vi-VN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299923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Lựa chọn khác: Lưu trong trình duyệt này (để xem lại), Lưu vào Không gian làm việc (nhiều người xem xét, phê duyệt), Không lưu.</a:t>
            </a:r>
            <a:endParaRPr lang="vi-VN" sz="1200" dirty="0"/>
          </a:p>
        </p:txBody>
      </p:sp>
      <p:sp>
        <p:nvSpPr>
          <p:cNvPr id="15" name="ask"/>
          <p:cNvSpPr/>
          <p:nvPr/>
        </p:nvSpPr>
        <p:spPr>
          <a:xfrm>
            <a:off x="4572000" y="1005840"/>
            <a:ext cx="4114800" cy="2926080"/>
          </a:xfrm>
          <a:prstGeom prst="roundRect">
            <a:avLst>
              <a:gd name="adj" fmla="val 3125"/>
            </a:avLst>
          </a:prstGeom>
          <a:solidFill>
            <a:schemeClr val="accent3">
              <a:alpha val="8000"/>
            </a:schemeClr>
          </a:solidFill>
          <a:ln w="12700">
            <a:solidFill>
              <a:schemeClr val="accent3">
                <a:alpha val="40000"/>
              </a:schemeClr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754880" y="1143000"/>
            <a:ext cx="37490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300" b="1" dirty="0">
                <a:solidFill>
                  <a:schemeClr val="tx2"/>
                </a:solidFill>
              </a:rPr>
              <a:t>Lưu kết quả này?</a:t>
            </a:r>
            <a:endParaRPr lang="vi-VN" sz="1300" dirty="0"/>
          </a:p>
        </p:txBody>
      </p:sp>
      <p:sp>
        <p:nvSpPr>
          <p:cNvPr id="17" name="Shape 15"/>
          <p:cNvSpPr/>
          <p:nvPr/>
        </p:nvSpPr>
        <p:spPr>
          <a:xfrm>
            <a:off x="4846320" y="1645920"/>
            <a:ext cx="2743200" cy="310896"/>
          </a:xfrm>
          <a:prstGeom prst="roundRect">
            <a:avLst>
              <a:gd name="adj" fmla="val 14706"/>
            </a:avLst>
          </a:prstGeom>
          <a:solidFill>
            <a:schemeClr val="accent6">
              <a:alpha val="12000"/>
            </a:schemeClr>
          </a:solidFill>
          <a:ln w="15875">
            <a:solidFill>
              <a:schemeClr val="accent6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4846320" y="1645920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000" b="1" dirty="0">
                <a:solidFill>
                  <a:schemeClr val="accent6"/>
                </a:solidFill>
              </a:rPr>
              <a:t>Lưu trong trình duyệt này</a:t>
            </a:r>
            <a:endParaRPr lang="vi-VN" sz="1000" dirty="0"/>
          </a:p>
        </p:txBody>
      </p:sp>
      <p:sp>
        <p:nvSpPr>
          <p:cNvPr id="19" name="Shape 17"/>
          <p:cNvSpPr/>
          <p:nvPr/>
        </p:nvSpPr>
        <p:spPr>
          <a:xfrm>
            <a:off x="4846320" y="2194560"/>
            <a:ext cx="2743200" cy="310896"/>
          </a:xfrm>
          <a:prstGeom prst="roundRect">
            <a:avLst>
              <a:gd name="adj" fmla="val 14706"/>
            </a:avLst>
          </a:prstGeom>
          <a:solidFill>
            <a:schemeClr val="accent3"/>
          </a:solidFill>
          <a:ln w="15875">
            <a:solidFill>
              <a:schemeClr val="accent3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4846320" y="2194560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000" b="1" dirty="0">
                <a:solidFill>
                  <a:schemeClr val="bg1"/>
                </a:solidFill>
              </a:rPr>
              <a:t>Lưu vào thư mục trên máy tính</a:t>
            </a:r>
            <a:endParaRPr lang="vi-VN" sz="1000" dirty="0"/>
          </a:p>
        </p:txBody>
      </p:sp>
      <p:sp>
        <p:nvSpPr>
          <p:cNvPr id="21" name="Shape 19"/>
          <p:cNvSpPr/>
          <p:nvPr/>
        </p:nvSpPr>
        <p:spPr>
          <a:xfrm>
            <a:off x="4846320" y="2743200"/>
            <a:ext cx="2743200" cy="310896"/>
          </a:xfrm>
          <a:prstGeom prst="roundRect">
            <a:avLst>
              <a:gd name="adj" fmla="val 14706"/>
            </a:avLst>
          </a:prstGeom>
          <a:solidFill>
            <a:schemeClr val="accent6">
              <a:alpha val="12000"/>
            </a:schemeClr>
          </a:solidFill>
          <a:ln w="15875">
            <a:solidFill>
              <a:schemeClr val="accent6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4846320" y="2743200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000" b="1" dirty="0">
                <a:solidFill>
                  <a:schemeClr val="accent6"/>
                </a:solidFill>
              </a:rPr>
              <a:t>Lưu vào Không gian làm việc</a:t>
            </a:r>
            <a:endParaRPr lang="vi-VN" sz="1000" dirty="0"/>
          </a:p>
        </p:txBody>
      </p:sp>
      <p:sp>
        <p:nvSpPr>
          <p:cNvPr id="23" name="Shape 21"/>
          <p:cNvSpPr/>
          <p:nvPr/>
        </p:nvSpPr>
        <p:spPr>
          <a:xfrm>
            <a:off x="4846320" y="3291840"/>
            <a:ext cx="2743200" cy="310896"/>
          </a:xfrm>
          <a:prstGeom prst="roundRect">
            <a:avLst>
              <a:gd name="adj" fmla="val 14706"/>
            </a:avLst>
          </a:prstGeom>
          <a:solidFill>
            <a:schemeClr val="accent6">
              <a:alpha val="12000"/>
            </a:schemeClr>
          </a:solidFill>
          <a:ln w="15875">
            <a:solidFill>
              <a:schemeClr val="accent6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4846320" y="3291840"/>
            <a:ext cx="2743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000" b="1" dirty="0">
                <a:solidFill>
                  <a:schemeClr val="accent6"/>
                </a:solidFill>
              </a:rPr>
              <a:t>Không lưu</a:t>
            </a:r>
            <a:endParaRPr lang="vi-VN" sz="1000" dirty="0"/>
          </a:p>
        </p:txBody>
      </p:sp>
      <p:sp>
        <p:nvSpPr>
          <p:cNvPr id="25" name="Shape 23"/>
          <p:cNvSpPr/>
          <p:nvPr/>
        </p:nvSpPr>
        <p:spPr>
          <a:xfrm>
            <a:off x="7726680" y="2212848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7726680" y="221284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2</a:t>
            </a:r>
            <a:endParaRPr lang="vi-VN" sz="1200" dirty="0"/>
          </a:p>
        </p:txBody>
      </p:sp>
      <p:sp>
        <p:nvSpPr>
          <p:cNvPr id="27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"/>
            </a:schemeClr>
          </a:solidFill>
          <a:ln w="12700">
            <a:solidFill>
              <a:schemeClr val="accent1">
                <a:alpha val="40000"/>
              </a:schemeClr>
            </a:solidFill>
            <a:prstDash val="solid"/>
          </a:ln>
        </p:spPr>
      </p:sp>
      <p:sp>
        <p:nvSpPr>
          <p:cNvPr id="28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1"/>
                </a:solidFill>
              </a:rPr>
              <a:t>Xác nhận  </a:t>
            </a:r>
            <a:r>
              <a:rPr lang="vi-VN" sz="1300" dirty="0">
                <a:solidFill>
                  <a:schemeClr val="tx1"/>
                </a:solidFill>
              </a:rPr>
              <a:t>Cửa sổ chọn thư mục đã mở (chỉ lần đầu).</a:t>
            </a:r>
            <a:endParaRPr lang="vi-VN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vi-VN"/>
              <a:t>16</a:t>
            </a:fld>
            <a:endParaRPr lang="vi-VN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B  </a:t>
            </a:r>
            <a:r>
              <a:rPr lang="vi-VN" sz="1400" b="1" dirty="0">
                <a:solidFill>
                  <a:schemeClr val="bg1"/>
                </a:solidFill>
              </a:rPr>
              <a:t>Bước 15</a:t>
            </a:r>
            <a:endParaRPr lang="vi-VN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vi-VN" sz="2000" b="1" dirty="0">
                <a:solidFill>
                  <a:schemeClr val="tx2"/>
                </a:solidFill>
              </a:rPr>
              <a:t>Lần đầu: chọn thư mục lưu trữ và cho phép</a:t>
            </a:r>
            <a:endParaRPr lang="vi-VN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1"/>
                </a:solidFill>
              </a:rPr>
              <a:t>Hãy làm như sau</a:t>
            </a:r>
            <a:endParaRPr lang="vi-VN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1</a:t>
            </a:r>
            <a:endParaRPr lang="vi-VN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Trong cửa sổ chọn thư mục, chọn "Thư mục lưu trữ eiso" rồi bấm "Select Folder" (chính thư mục lưu trữ, không phải thư mục bên trong).</a:t>
            </a:r>
            <a:endParaRPr lang="vi-VN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28600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2860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2</a:t>
            </a:r>
            <a:endParaRPr lang="vi-VN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267712"/>
            <a:ext cx="34747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Khi trình duyệt hỏi có cho phép xem và sửa tệp không, cho phép cả hai lần.</a:t>
            </a:r>
            <a:endParaRPr lang="vi-VN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320040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2004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3</a:t>
            </a:r>
            <a:endParaRPr lang="vi-VN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3182112"/>
            <a:ext cx="34747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Từ lần sau eiso lưu vào cùng thư mục mà không hỏi lại.</a:t>
            </a:r>
            <a:endParaRPr lang="vi-VN" sz="1200" dirty="0"/>
          </a:p>
        </p:txBody>
      </p:sp>
      <p:sp>
        <p:nvSpPr>
          <p:cNvPr id="15" name="explorer"/>
          <p:cNvSpPr/>
          <p:nvPr/>
        </p:nvSpPr>
        <p:spPr>
          <a:xfrm>
            <a:off x="4572000" y="1005840"/>
            <a:ext cx="4114800" cy="1828800"/>
          </a:xfrm>
          <a:prstGeom prst="roundRect">
            <a:avLst>
              <a:gd name="adj" fmla="val 3000"/>
            </a:avLst>
          </a:prstGeom>
          <a:solidFill>
            <a:schemeClr val="bg1"/>
          </a:solidFill>
          <a:ln w="12700">
            <a:solidFill>
              <a:schemeClr val="accent6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590288" y="1024128"/>
            <a:ext cx="4078224" cy="310896"/>
          </a:xfrm>
          <a:prstGeom prst="rect">
            <a:avLst/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4709160" y="1024128"/>
            <a:ext cx="18288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000" b="1" dirty="0">
                <a:solidFill>
                  <a:schemeClr val="tx2"/>
                </a:solidFill>
              </a:rPr>
              <a:t>File Explorer</a:t>
            </a:r>
            <a:endParaRPr lang="vi-VN" sz="1000" dirty="0"/>
          </a:p>
        </p:txBody>
      </p:sp>
      <p:sp>
        <p:nvSpPr>
          <p:cNvPr id="18" name="Shape 16"/>
          <p:cNvSpPr/>
          <p:nvPr/>
        </p:nvSpPr>
        <p:spPr>
          <a:xfrm>
            <a:off x="4709160" y="1417320"/>
            <a:ext cx="3840480" cy="292608"/>
          </a:xfrm>
          <a:prstGeom prst="rect">
            <a:avLst/>
          </a:prstGeom>
          <a:solidFill>
            <a:schemeClr val="bg1"/>
          </a:solidFill>
          <a:ln w="9525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4773168" y="1417320"/>
            <a:ext cx="37033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Documents</a:t>
            </a:r>
            <a:endParaRPr lang="vi-VN" sz="900" dirty="0"/>
          </a:p>
        </p:txBody>
      </p:sp>
      <p:sp>
        <p:nvSpPr>
          <p:cNvPr id="20" name="Shape 18"/>
          <p:cNvSpPr/>
          <p:nvPr/>
        </p:nvSpPr>
        <p:spPr>
          <a:xfrm>
            <a:off x="4590288" y="1828800"/>
            <a:ext cx="1316736" cy="969264"/>
          </a:xfrm>
          <a:prstGeom prst="rect">
            <a:avLst/>
          </a:prstGeom>
          <a:solidFill>
            <a:schemeClr val="bg2">
              <a:alpha val="70000"/>
            </a:schemeClr>
          </a:solidFill>
          <a:ln w="12700">
            <a:solidFill>
              <a:schemeClr val="bg2">
                <a:alpha val="0"/>
              </a:schemeClr>
            </a:solidFill>
            <a:prstDash val="solid"/>
          </a:ln>
        </p:spPr>
      </p:sp>
      <p:sp>
        <p:nvSpPr>
          <p:cNvPr id="21" name="Text 19"/>
          <p:cNvSpPr txBox="1"/>
          <p:nvPr/>
        </p:nvSpPr>
        <p:spPr>
          <a:xfrm>
            <a:off x="4709160" y="1920240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Desktop</a:t>
            </a:r>
            <a:endParaRPr lang="vi-VN" sz="900" dirty="0"/>
          </a:p>
        </p:txBody>
      </p:sp>
      <p:sp>
        <p:nvSpPr>
          <p:cNvPr id="22" name="Shape 20"/>
          <p:cNvSpPr/>
          <p:nvPr/>
        </p:nvSpPr>
        <p:spPr>
          <a:xfrm>
            <a:off x="4636008" y="2249424"/>
            <a:ext cx="1225296" cy="292608"/>
          </a:xfrm>
          <a:prstGeom prst="roundRect">
            <a:avLst>
              <a:gd name="adj" fmla="val 12500"/>
            </a:avLst>
          </a:prstGeom>
          <a:solidFill>
            <a:schemeClr val="accent1">
              <a:alpha val="20000"/>
            </a:schemeClr>
          </a:solidFill>
          <a:ln w="12700">
            <a:solidFill>
              <a:schemeClr val="accent1">
                <a:alpha val="0"/>
              </a:schemeClr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709160" y="2267712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b="1" dirty="0">
                <a:solidFill>
                  <a:schemeClr val="tx1"/>
                </a:solidFill>
              </a:rPr>
              <a:t>Documents</a:t>
            </a:r>
            <a:endParaRPr lang="vi-VN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4709160" y="2615184"/>
            <a:ext cx="11795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tx1"/>
                </a:solidFill>
              </a:rPr>
              <a:t>Local Disk (D:)</a:t>
            </a:r>
            <a:endParaRPr lang="vi-VN" sz="900" dirty="0"/>
          </a:p>
        </p:txBody>
      </p:sp>
      <p:sp>
        <p:nvSpPr>
          <p:cNvPr id="25" name="Shape 23"/>
          <p:cNvSpPr/>
          <p:nvPr/>
        </p:nvSpPr>
        <p:spPr>
          <a:xfrm>
            <a:off x="6071616" y="1956816"/>
            <a:ext cx="115214" cy="70409"/>
          </a:xfrm>
          <a:prstGeom prst="roundRect">
            <a:avLst>
              <a:gd name="adj" fmla="val 38961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071616" y="1993026"/>
            <a:ext cx="256032" cy="164958"/>
          </a:xfrm>
          <a:prstGeom prst="roundRect">
            <a:avLst>
              <a:gd name="adj" fmla="val 22173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6419088" y="1901952"/>
            <a:ext cx="2194560" cy="292608"/>
          </a:xfrm>
          <a:prstGeom prst="rect">
            <a:avLst/>
          </a:prstGeom>
          <a:solidFill>
            <a:schemeClr val="bg1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28" name="Text 26"/>
          <p:cNvSpPr txBox="1"/>
          <p:nvPr/>
        </p:nvSpPr>
        <p:spPr>
          <a:xfrm>
            <a:off x="6483096" y="1920240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b="1" dirty="0">
                <a:solidFill>
                  <a:schemeClr val="tx1"/>
                </a:solidFill>
              </a:rPr>
              <a:t>Thư mục lưu trữ eiso</a:t>
            </a:r>
            <a:endParaRPr lang="vi-VN" sz="900" dirty="0"/>
          </a:p>
        </p:txBody>
      </p:sp>
      <p:sp>
        <p:nvSpPr>
          <p:cNvPr id="29" name="Shape 27"/>
          <p:cNvSpPr/>
          <p:nvPr/>
        </p:nvSpPr>
        <p:spPr>
          <a:xfrm>
            <a:off x="7406640" y="2450592"/>
            <a:ext cx="1143000" cy="310896"/>
          </a:xfrm>
          <a:prstGeom prst="roundRect">
            <a:avLst>
              <a:gd name="adj" fmla="val 14706"/>
            </a:avLst>
          </a:prstGeom>
          <a:solidFill>
            <a:schemeClr val="accent1"/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30" name="Text 28"/>
          <p:cNvSpPr txBox="1"/>
          <p:nvPr/>
        </p:nvSpPr>
        <p:spPr>
          <a:xfrm>
            <a:off x="7406640" y="2450592"/>
            <a:ext cx="1143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900" b="1" dirty="0">
                <a:solidFill>
                  <a:schemeClr val="bg1"/>
                </a:solidFill>
              </a:rPr>
              <a:t>Select Folder</a:t>
            </a:r>
            <a:endParaRPr lang="vi-VN" sz="900" dirty="0"/>
          </a:p>
        </p:txBody>
      </p:sp>
      <p:sp>
        <p:nvSpPr>
          <p:cNvPr id="31" name="Shape 29"/>
          <p:cNvSpPr/>
          <p:nvPr/>
        </p:nvSpPr>
        <p:spPr>
          <a:xfrm>
            <a:off x="7059168" y="2468880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7059168" y="2468880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1</a:t>
            </a:r>
            <a:endParaRPr lang="vi-VN" sz="1200" dirty="0"/>
          </a:p>
        </p:txBody>
      </p:sp>
      <p:sp>
        <p:nvSpPr>
          <p:cNvPr id="33" name="allow"/>
          <p:cNvSpPr/>
          <p:nvPr/>
        </p:nvSpPr>
        <p:spPr>
          <a:xfrm>
            <a:off x="4572000" y="2971800"/>
            <a:ext cx="4114800" cy="960120"/>
          </a:xfrm>
          <a:prstGeom prst="roundRect">
            <a:avLst>
              <a:gd name="adj" fmla="val 9524"/>
            </a:avLst>
          </a:prstGeom>
          <a:solidFill>
            <a:schemeClr val="accent1">
              <a:alpha val="10000"/>
            </a:schemeClr>
          </a:solidFill>
          <a:ln w="12700">
            <a:solidFill>
              <a:schemeClr val="accent1">
                <a:alpha val="40000"/>
              </a:schemeClr>
            </a:solidFill>
            <a:prstDash val="solid"/>
          </a:ln>
        </p:spPr>
      </p:sp>
      <p:sp>
        <p:nvSpPr>
          <p:cNvPr id="34" name="Text 32"/>
          <p:cNvSpPr txBox="1"/>
          <p:nvPr/>
        </p:nvSpPr>
        <p:spPr>
          <a:xfrm>
            <a:off x="4709160" y="3017520"/>
            <a:ext cx="3840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000" dirty="0">
                <a:solidFill>
                  <a:schemeClr val="tx1"/>
                </a:solidFill>
              </a:rPr>
              <a:t>Cho phép eiso.co.kr xem và sửa tệp trong thư mục này?</a:t>
            </a:r>
            <a:endParaRPr lang="vi-VN" sz="1000" dirty="0"/>
          </a:p>
        </p:txBody>
      </p:sp>
      <p:sp>
        <p:nvSpPr>
          <p:cNvPr id="35" name="Shape 33"/>
          <p:cNvSpPr/>
          <p:nvPr/>
        </p:nvSpPr>
        <p:spPr>
          <a:xfrm>
            <a:off x="6629400" y="3520440"/>
            <a:ext cx="914400" cy="310896"/>
          </a:xfrm>
          <a:prstGeom prst="roundRect">
            <a:avLst>
              <a:gd name="adj" fmla="val 14706"/>
            </a:avLst>
          </a:prstGeom>
          <a:solidFill>
            <a:schemeClr val="accent1"/>
          </a:solidFill>
          <a:ln w="15875">
            <a:solidFill>
              <a:schemeClr val="accent1"/>
            </a:solidFill>
            <a:prstDash val="solid"/>
          </a:ln>
        </p:spPr>
      </p:sp>
      <p:sp>
        <p:nvSpPr>
          <p:cNvPr id="36" name="Text 34"/>
          <p:cNvSpPr txBox="1"/>
          <p:nvPr/>
        </p:nvSpPr>
        <p:spPr>
          <a:xfrm>
            <a:off x="6629400" y="3520440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000" b="1" dirty="0">
                <a:solidFill>
                  <a:schemeClr val="bg1"/>
                </a:solidFill>
              </a:rPr>
              <a:t>Cho phép</a:t>
            </a:r>
            <a:endParaRPr lang="vi-VN" sz="1000" dirty="0"/>
          </a:p>
        </p:txBody>
      </p:sp>
      <p:sp>
        <p:nvSpPr>
          <p:cNvPr id="37" name="Shape 35"/>
          <p:cNvSpPr/>
          <p:nvPr/>
        </p:nvSpPr>
        <p:spPr>
          <a:xfrm>
            <a:off x="7635240" y="3520440"/>
            <a:ext cx="868680" cy="310896"/>
          </a:xfrm>
          <a:prstGeom prst="roundRect">
            <a:avLst>
              <a:gd name="adj" fmla="val 14706"/>
            </a:avLst>
          </a:prstGeom>
          <a:solidFill>
            <a:schemeClr val="accent6">
              <a:alpha val="12000"/>
            </a:schemeClr>
          </a:solidFill>
          <a:ln w="15875">
            <a:solidFill>
              <a:schemeClr val="accent6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7635240" y="3520440"/>
            <a:ext cx="86868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000" b="1" dirty="0">
                <a:solidFill>
                  <a:schemeClr val="accent6"/>
                </a:solidFill>
              </a:rPr>
              <a:t>Hủy</a:t>
            </a:r>
            <a:endParaRPr lang="vi-VN" sz="1000" dirty="0"/>
          </a:p>
        </p:txBody>
      </p:sp>
      <p:sp>
        <p:nvSpPr>
          <p:cNvPr id="39" name="Shape 37"/>
          <p:cNvSpPr/>
          <p:nvPr/>
        </p:nvSpPr>
        <p:spPr>
          <a:xfrm>
            <a:off x="6291072" y="3538728"/>
            <a:ext cx="292608" cy="292608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40" name="Text 38"/>
          <p:cNvSpPr txBox="1"/>
          <p:nvPr/>
        </p:nvSpPr>
        <p:spPr>
          <a:xfrm>
            <a:off x="6291072" y="3538728"/>
            <a:ext cx="29260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2</a:t>
            </a:r>
            <a:endParaRPr lang="vi-VN" sz="1200" dirty="0"/>
          </a:p>
        </p:txBody>
      </p:sp>
      <p:sp>
        <p:nvSpPr>
          <p:cNvPr id="41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"/>
            </a:schemeClr>
          </a:solidFill>
          <a:ln w="12700">
            <a:solidFill>
              <a:schemeClr val="accent1">
                <a:alpha val="40000"/>
              </a:schemeClr>
            </a:solidFill>
            <a:prstDash val="solid"/>
          </a:ln>
        </p:spPr>
      </p:sp>
      <p:sp>
        <p:nvSpPr>
          <p:cNvPr id="42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43" name="Text 41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1"/>
                </a:solidFill>
              </a:rPr>
              <a:t>Xác nhận  </a:t>
            </a:r>
            <a:r>
              <a:rPr lang="vi-VN" sz="1300" dirty="0">
                <a:solidFill>
                  <a:schemeClr val="tx1"/>
                </a:solidFill>
              </a:rPr>
              <a:t>Màn hình hiện thông báo đã lưu vào thư mục.</a:t>
            </a:r>
            <a:endParaRPr lang="vi-VN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vi-VN"/>
              <a:t>17</a:t>
            </a:fld>
            <a:endParaRPr lang="vi-VN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B  </a:t>
            </a:r>
            <a:r>
              <a:rPr lang="vi-VN" sz="1400" b="1" dirty="0">
                <a:solidFill>
                  <a:schemeClr val="bg1"/>
                </a:solidFill>
              </a:rPr>
              <a:t>Bước 16</a:t>
            </a:r>
            <a:endParaRPr lang="vi-VN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vi-VN" sz="2000" b="1" dirty="0">
                <a:solidFill>
                  <a:schemeClr val="tx2"/>
                </a:solidFill>
              </a:rPr>
              <a:t>Kiểm tra kết quả đã lưu trong File Explorer</a:t>
            </a:r>
            <a:endParaRPr lang="vi-VN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1"/>
                </a:solidFill>
              </a:rPr>
              <a:t>Hãy làm như sau</a:t>
            </a:r>
            <a:endParaRPr lang="vi-VN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1</a:t>
            </a:r>
            <a:endParaRPr lang="vi-VN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Mở "Thư mục lưu trữ eiso" trong File Explorer.</a:t>
            </a:r>
            <a:endParaRPr lang="vi-VN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19456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19456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2</a:t>
            </a:r>
            <a:endParaRPr lang="vi-VN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17627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Mở "Vận hành hệ thống quản lý › Bối cảnh tổ chức › Kết quả" do eiso tạo.</a:t>
            </a:r>
            <a:endParaRPr lang="vi-VN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301752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01752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3</a:t>
            </a:r>
            <a:endParaRPr lang="vi-VN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2999232"/>
            <a:ext cx="3474720" cy="768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Mở thử tệp Word, Excel.</a:t>
            </a:r>
            <a:endParaRPr lang="vi-VN" sz="1200" dirty="0"/>
          </a:p>
        </p:txBody>
      </p:sp>
      <p:sp>
        <p:nvSpPr>
          <p:cNvPr id="15" name="check"/>
          <p:cNvSpPr/>
          <p:nvPr/>
        </p:nvSpPr>
        <p:spPr>
          <a:xfrm>
            <a:off x="4572000" y="1005840"/>
            <a:ext cx="4114800" cy="2926080"/>
          </a:xfrm>
          <a:prstGeom prst="roundRect">
            <a:avLst>
              <a:gd name="adj" fmla="val 3125"/>
            </a:avLst>
          </a:prstGeom>
          <a:solidFill>
            <a:schemeClr val="tx2">
              <a:alpha val="4000"/>
            </a:schemeClr>
          </a:solidFill>
          <a:ln w="12700">
            <a:solidFill>
              <a:schemeClr val="tx2">
                <a:alpha val="40000"/>
              </a:schemeClr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4754880" y="1188720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4754880" y="1221638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056632" y="1143000"/>
            <a:ext cx="2006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100" b="1" dirty="0">
                <a:solidFill>
                  <a:schemeClr val="accent3"/>
                </a:solidFill>
              </a:rPr>
              <a:t>Thư mục lưu trữ eiso</a:t>
            </a:r>
            <a:endParaRPr lang="vi-VN" sz="1100" dirty="0"/>
          </a:p>
        </p:txBody>
      </p:sp>
      <p:sp>
        <p:nvSpPr>
          <p:cNvPr id="19" name="Shape 17"/>
          <p:cNvSpPr/>
          <p:nvPr/>
        </p:nvSpPr>
        <p:spPr>
          <a:xfrm>
            <a:off x="4864608" y="1636776"/>
            <a:ext cx="164592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864608" y="1435608"/>
            <a:ext cx="914" cy="201168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5065776" y="1517904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5065776" y="1550822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2"/>
          </a:solidFill>
          <a:ln w="12700">
            <a:solidFill>
              <a:schemeClr val="accent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5367528" y="1472184"/>
            <a:ext cx="166014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100" b="1" dirty="0">
                <a:solidFill>
                  <a:schemeClr val="accent2"/>
                </a:solidFill>
              </a:rPr>
              <a:t>Hệ thống quản lý</a:t>
            </a:r>
            <a:endParaRPr lang="vi-VN" sz="1100" dirty="0"/>
          </a:p>
        </p:txBody>
      </p:sp>
      <p:sp>
        <p:nvSpPr>
          <p:cNvPr id="24" name="Text 22"/>
          <p:cNvSpPr txBox="1"/>
          <p:nvPr/>
        </p:nvSpPr>
        <p:spPr>
          <a:xfrm>
            <a:off x="6936232" y="1472184"/>
            <a:ext cx="165912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accent6"/>
                </a:solidFill>
              </a:rPr>
              <a:t>bản gốc, hồ sơ</a:t>
            </a:r>
            <a:endParaRPr lang="vi-VN" sz="900" dirty="0"/>
          </a:p>
        </p:txBody>
      </p:sp>
      <p:sp>
        <p:nvSpPr>
          <p:cNvPr id="25" name="Shape 23"/>
          <p:cNvSpPr/>
          <p:nvPr/>
        </p:nvSpPr>
        <p:spPr>
          <a:xfrm>
            <a:off x="5175504" y="1965960"/>
            <a:ext cx="164592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175504" y="1764792"/>
            <a:ext cx="914" cy="201168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7" name="Text 25"/>
          <p:cNvSpPr txBox="1"/>
          <p:nvPr/>
        </p:nvSpPr>
        <p:spPr>
          <a:xfrm>
            <a:off x="5376672" y="1801368"/>
            <a:ext cx="3291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000" dirty="0">
                <a:solidFill>
                  <a:schemeClr val="accent6"/>
                </a:solidFill>
              </a:rPr>
              <a:t>… 00_Tài liệu, Bối cảnh tổ chức, Đánh giá rủi ro</a:t>
            </a:r>
            <a:endParaRPr lang="vi-VN" sz="1000" dirty="0"/>
          </a:p>
        </p:txBody>
      </p:sp>
      <p:sp>
        <p:nvSpPr>
          <p:cNvPr id="28" name="Shape 26"/>
          <p:cNvSpPr/>
          <p:nvPr/>
        </p:nvSpPr>
        <p:spPr>
          <a:xfrm>
            <a:off x="4864608" y="2295144"/>
            <a:ext cx="164592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4864608" y="1435608"/>
            <a:ext cx="914" cy="859536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5065776" y="2176272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1" name="Shape 29"/>
          <p:cNvSpPr/>
          <p:nvPr/>
        </p:nvSpPr>
        <p:spPr>
          <a:xfrm>
            <a:off x="5065776" y="2209190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2" name="Text 30"/>
          <p:cNvSpPr txBox="1"/>
          <p:nvPr/>
        </p:nvSpPr>
        <p:spPr>
          <a:xfrm>
            <a:off x="5367528" y="2130552"/>
            <a:ext cx="243967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100" b="1" dirty="0">
                <a:solidFill>
                  <a:schemeClr val="accent1"/>
                </a:solidFill>
              </a:rPr>
              <a:t>Vận hành hệ thống quản lý</a:t>
            </a:r>
            <a:endParaRPr lang="vi-VN" sz="1100" dirty="0"/>
          </a:p>
        </p:txBody>
      </p:sp>
      <p:sp>
        <p:nvSpPr>
          <p:cNvPr id="33" name="Text 31"/>
          <p:cNvSpPr txBox="1"/>
          <p:nvPr/>
        </p:nvSpPr>
        <p:spPr>
          <a:xfrm>
            <a:off x="7715758" y="2130552"/>
            <a:ext cx="879602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900" dirty="0">
                <a:solidFill>
                  <a:schemeClr val="accent6"/>
                </a:solidFill>
              </a:rPr>
              <a:t>eiso tạo</a:t>
            </a:r>
            <a:endParaRPr lang="vi-VN" sz="900" dirty="0"/>
          </a:p>
        </p:txBody>
      </p:sp>
      <p:sp>
        <p:nvSpPr>
          <p:cNvPr id="34" name="Shape 32"/>
          <p:cNvSpPr/>
          <p:nvPr/>
        </p:nvSpPr>
        <p:spPr>
          <a:xfrm>
            <a:off x="5175504" y="2624328"/>
            <a:ext cx="164592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5175504" y="2423160"/>
            <a:ext cx="914" cy="201168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5376672" y="2505456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376672" y="2538374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8" name="Text 36"/>
          <p:cNvSpPr txBox="1"/>
          <p:nvPr/>
        </p:nvSpPr>
        <p:spPr>
          <a:xfrm>
            <a:off x="5678424" y="2459736"/>
            <a:ext cx="1660144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100" b="1" dirty="0">
                <a:solidFill>
                  <a:schemeClr val="accent1"/>
                </a:solidFill>
              </a:rPr>
              <a:t>Bối cảnh tổ chức</a:t>
            </a:r>
            <a:endParaRPr lang="vi-VN" sz="1100" dirty="0"/>
          </a:p>
        </p:txBody>
      </p:sp>
      <p:sp>
        <p:nvSpPr>
          <p:cNvPr id="39" name="Shape 37"/>
          <p:cNvSpPr/>
          <p:nvPr/>
        </p:nvSpPr>
        <p:spPr>
          <a:xfrm>
            <a:off x="5486400" y="2953512"/>
            <a:ext cx="164592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5486400" y="2752344"/>
            <a:ext cx="914" cy="201168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5687568" y="2834640"/>
            <a:ext cx="106985" cy="64008"/>
          </a:xfrm>
          <a:prstGeom prst="roundRect">
            <a:avLst>
              <a:gd name="adj" fmla="val 4285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5687568" y="2867558"/>
            <a:ext cx="237744" cy="149962"/>
          </a:xfrm>
          <a:prstGeom prst="roundRect">
            <a:avLst>
              <a:gd name="adj" fmla="val 24390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3" name="Text 41"/>
          <p:cNvSpPr txBox="1"/>
          <p:nvPr/>
        </p:nvSpPr>
        <p:spPr>
          <a:xfrm>
            <a:off x="5989320" y="2788920"/>
            <a:ext cx="880618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100" b="1" dirty="0">
                <a:solidFill>
                  <a:schemeClr val="accent1"/>
                </a:solidFill>
              </a:rPr>
              <a:t>Kết quả</a:t>
            </a:r>
            <a:endParaRPr lang="vi-VN" sz="1100" dirty="0"/>
          </a:p>
        </p:txBody>
      </p:sp>
      <p:sp>
        <p:nvSpPr>
          <p:cNvPr id="44" name="Shape 42"/>
          <p:cNvSpPr/>
          <p:nvPr/>
        </p:nvSpPr>
        <p:spPr>
          <a:xfrm>
            <a:off x="5797296" y="3282696"/>
            <a:ext cx="164592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5797296" y="3081528"/>
            <a:ext cx="914" cy="201168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46" name="Text 44"/>
          <p:cNvSpPr txBox="1"/>
          <p:nvPr/>
        </p:nvSpPr>
        <p:spPr>
          <a:xfrm>
            <a:off x="5998464" y="3118104"/>
            <a:ext cx="3291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000" dirty="0">
                <a:solidFill>
                  <a:schemeClr val="accent6"/>
                </a:solidFill>
              </a:rPr>
              <a:t>Bối cảnh tổ chức_…_2026-10-26.doc</a:t>
            </a:r>
            <a:endParaRPr lang="vi-VN" sz="1000" dirty="0"/>
          </a:p>
        </p:txBody>
      </p:sp>
      <p:sp>
        <p:nvSpPr>
          <p:cNvPr id="47" name="Shape 45"/>
          <p:cNvSpPr/>
          <p:nvPr/>
        </p:nvSpPr>
        <p:spPr>
          <a:xfrm>
            <a:off x="5797296" y="3611880"/>
            <a:ext cx="164592" cy="914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5797296" y="3081528"/>
            <a:ext cx="914" cy="530352"/>
          </a:xfrm>
          <a:prstGeom prst="line">
            <a:avLst/>
          </a:prstGeom>
          <a:noFill/>
          <a:ln w="12700">
            <a:solidFill>
              <a:schemeClr val="accent6">
                <a:alpha val="60000"/>
              </a:schemeClr>
            </a:solidFill>
            <a:prstDash val="solid"/>
          </a:ln>
        </p:spPr>
      </p:sp>
      <p:sp>
        <p:nvSpPr>
          <p:cNvPr id="49" name="Text 47"/>
          <p:cNvSpPr txBox="1"/>
          <p:nvPr/>
        </p:nvSpPr>
        <p:spPr>
          <a:xfrm>
            <a:off x="5998464" y="3447288"/>
            <a:ext cx="32918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000" dirty="0">
                <a:solidFill>
                  <a:schemeClr val="accent6"/>
                </a:solidFill>
              </a:rPr>
              <a:t>Bối cảnh tổ chức_…_2026-10-26.xlsx</a:t>
            </a:r>
            <a:endParaRPr lang="vi-VN" sz="1000" dirty="0"/>
          </a:p>
        </p:txBody>
      </p:sp>
      <p:sp>
        <p:nvSpPr>
          <p:cNvPr id="50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"/>
            </a:schemeClr>
          </a:solidFill>
          <a:ln w="12700">
            <a:solidFill>
              <a:schemeClr val="accent1">
                <a:alpha val="40000"/>
              </a:schemeClr>
            </a:solidFill>
            <a:prstDash val="solid"/>
          </a:ln>
        </p:spPr>
      </p:sp>
      <p:sp>
        <p:nvSpPr>
          <p:cNvPr id="51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52" name="Text 50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1"/>
                </a:solidFill>
              </a:rPr>
              <a:t>Xác nhận  </a:t>
            </a:r>
            <a:r>
              <a:rPr lang="vi-VN" sz="1300" dirty="0">
                <a:solidFill>
                  <a:schemeClr val="tx1"/>
                </a:solidFill>
              </a:rPr>
              <a:t>Thư mục xanh dương (eiso tạo) và xanh lá (quý công ty tạo) nằm cạnh nhau.</a:t>
            </a:r>
            <a:endParaRPr lang="vi-VN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vi-VN"/>
              <a:t>18</a:t>
            </a:fld>
            <a:endParaRPr lang="vi-VN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tep-no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B  </a:t>
            </a:r>
            <a:r>
              <a:rPr lang="vi-VN" sz="1400" b="1" dirty="0">
                <a:solidFill>
                  <a:schemeClr val="bg1"/>
                </a:solidFill>
              </a:rPr>
              <a:t>Bước 17</a:t>
            </a:r>
            <a:endParaRPr lang="vi-VN" sz="12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vi-VN" sz="2000" b="1" dirty="0">
                <a:solidFill>
                  <a:schemeClr val="tx2"/>
                </a:solidFill>
              </a:rPr>
              <a:t>Tiếp tục sang bước sau</a:t>
            </a:r>
            <a:endParaRPr lang="vi-VN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987552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1"/>
                </a:solidFill>
              </a:rPr>
              <a:t>Hãy làm như sau</a:t>
            </a:r>
            <a:endParaRPr lang="vi-VN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3716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1</a:t>
            </a:r>
            <a:endParaRPr lang="vi-VN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896112" y="1353312"/>
            <a:ext cx="34747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Ở bước vận hành, chọn bước tiếp theo (ví dụ: Đánh giá rủi ro).</a:t>
            </a:r>
            <a:endParaRPr lang="vi-VN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28600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2860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2</a:t>
            </a:r>
            <a:endParaRPr lang="vi-VN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896112" y="2267712"/>
            <a:ext cx="34747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Chọn thư mục của bước đó bằng "📁 Chọn thư mục" rồi "Soạn bằng AI". Kết quả bước trước đã lưu được kế thừa.</a:t>
            </a:r>
            <a:endParaRPr lang="vi-VN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3200400"/>
            <a:ext cx="310896" cy="310896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200400"/>
            <a:ext cx="3108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200" b="1" dirty="0">
                <a:solidFill>
                  <a:schemeClr val="bg1"/>
                </a:solidFill>
              </a:rPr>
              <a:t>3</a:t>
            </a:r>
            <a:endParaRPr lang="vi-VN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896112" y="3182112"/>
            <a:ext cx="3474720" cy="8595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Xem lại kết quả cũ ở "Công việc trước đây" theo ngày.</a:t>
            </a:r>
            <a:endParaRPr lang="vi-VN" sz="1200" dirty="0"/>
          </a:p>
        </p:txBody>
      </p:sp>
      <p:sp>
        <p:nvSpPr>
          <p:cNvPr id="15" name="Shape 13"/>
          <p:cNvSpPr/>
          <p:nvPr/>
        </p:nvSpPr>
        <p:spPr>
          <a:xfrm>
            <a:off x="4663440" y="1234440"/>
            <a:ext cx="1005840" cy="1005840"/>
          </a:xfrm>
          <a:prstGeom prst="ellipse">
            <a:avLst/>
          </a:prstGeom>
          <a:solidFill>
            <a:schemeClr val="accent2">
              <a:alpha val="15000"/>
            </a:schemeClr>
          </a:solidFill>
          <a:ln w="25400">
            <a:solidFill>
              <a:schemeClr val="accent2"/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617720" y="1234440"/>
            <a:ext cx="1097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000" b="1" dirty="0">
                <a:solidFill>
                  <a:schemeClr val="accent2"/>
                </a:solidFill>
              </a:rPr>
              <a:t>Chọn thư mục</a:t>
            </a:r>
            <a:endParaRPr lang="vi-VN" sz="1000" dirty="0"/>
          </a:p>
        </p:txBody>
      </p:sp>
      <p:sp>
        <p:nvSpPr>
          <p:cNvPr id="17" name="Shape 15"/>
          <p:cNvSpPr/>
          <p:nvPr/>
        </p:nvSpPr>
        <p:spPr>
          <a:xfrm>
            <a:off x="5696712" y="1737360"/>
            <a:ext cx="310896" cy="914"/>
          </a:xfrm>
          <a:prstGeom prst="line">
            <a:avLst/>
          </a:prstGeom>
          <a:noFill/>
          <a:ln w="25400">
            <a:solidFill>
              <a:schemeClr val="accent6"/>
            </a:solidFill>
            <a:prstDash val="solid"/>
            <a:tailEnd type="triangle"/>
          </a:ln>
        </p:spPr>
      </p:sp>
      <p:sp>
        <p:nvSpPr>
          <p:cNvPr id="18" name="Shape 16"/>
          <p:cNvSpPr/>
          <p:nvPr/>
        </p:nvSpPr>
        <p:spPr>
          <a:xfrm>
            <a:off x="6035040" y="1234440"/>
            <a:ext cx="1005840" cy="1005840"/>
          </a:xfrm>
          <a:prstGeom prst="ellipse">
            <a:avLst/>
          </a:prstGeom>
          <a:solidFill>
            <a:schemeClr val="accent1">
              <a:alpha val="15000"/>
            </a:schemeClr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9" name="Text 17"/>
          <p:cNvSpPr txBox="1"/>
          <p:nvPr/>
        </p:nvSpPr>
        <p:spPr>
          <a:xfrm>
            <a:off x="5989320" y="1234440"/>
            <a:ext cx="1097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000" b="1" dirty="0">
                <a:solidFill>
                  <a:schemeClr val="accent1"/>
                </a:solidFill>
              </a:rPr>
              <a:t>Soạn bằng AI</a:t>
            </a:r>
            <a:endParaRPr lang="vi-VN" sz="1000" dirty="0"/>
          </a:p>
        </p:txBody>
      </p:sp>
      <p:sp>
        <p:nvSpPr>
          <p:cNvPr id="20" name="Shape 18"/>
          <p:cNvSpPr/>
          <p:nvPr/>
        </p:nvSpPr>
        <p:spPr>
          <a:xfrm>
            <a:off x="7068312" y="1737360"/>
            <a:ext cx="310896" cy="914"/>
          </a:xfrm>
          <a:prstGeom prst="line">
            <a:avLst/>
          </a:prstGeom>
          <a:noFill/>
          <a:ln w="25400">
            <a:solidFill>
              <a:schemeClr val="accent6"/>
            </a:solidFill>
            <a:prstDash val="solid"/>
            <a:tailEnd type="triangle"/>
          </a:ln>
        </p:spPr>
      </p:sp>
      <p:sp>
        <p:nvSpPr>
          <p:cNvPr id="21" name="Shape 19"/>
          <p:cNvSpPr/>
          <p:nvPr/>
        </p:nvSpPr>
        <p:spPr>
          <a:xfrm>
            <a:off x="7406640" y="1234440"/>
            <a:ext cx="1005840" cy="1005840"/>
          </a:xfrm>
          <a:prstGeom prst="ellipse">
            <a:avLst/>
          </a:prstGeom>
          <a:solidFill>
            <a:schemeClr val="accent3">
              <a:alpha val="15000"/>
            </a:schemeClr>
          </a:solidFill>
          <a:ln w="25400">
            <a:solidFill>
              <a:schemeClr val="accent3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7360920" y="1234440"/>
            <a:ext cx="1097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000" b="1" dirty="0">
                <a:solidFill>
                  <a:schemeClr val="accent3"/>
                </a:solidFill>
              </a:rPr>
              <a:t>Lưu</a:t>
            </a:r>
            <a:endParaRPr lang="vi-VN" sz="1000" dirty="0"/>
          </a:p>
        </p:txBody>
      </p:sp>
      <p:sp>
        <p:nvSpPr>
          <p:cNvPr id="23" name="Shape 21"/>
          <p:cNvSpPr/>
          <p:nvPr/>
        </p:nvSpPr>
        <p:spPr>
          <a:xfrm flipH="1">
            <a:off x="5212080" y="2286000"/>
            <a:ext cx="2286000" cy="914"/>
          </a:xfrm>
          <a:prstGeom prst="line">
            <a:avLst/>
          </a:prstGeom>
          <a:noFill/>
          <a:ln w="19050">
            <a:solidFill>
              <a:schemeClr val="accent6"/>
            </a:solidFill>
            <a:prstDash val="solid"/>
            <a:tailEnd type="triangle"/>
          </a:ln>
        </p:spPr>
      </p:sp>
      <p:sp>
        <p:nvSpPr>
          <p:cNvPr id="24" name="Text 22"/>
          <p:cNvSpPr txBox="1"/>
          <p:nvPr/>
        </p:nvSpPr>
        <p:spPr>
          <a:xfrm>
            <a:off x="5760720" y="2331720"/>
            <a:ext cx="1371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vi-VN" sz="1000" dirty="0">
                <a:solidFill>
                  <a:schemeClr val="accent6"/>
                </a:solidFill>
              </a:rPr>
              <a:t>Bước sau</a:t>
            </a:r>
            <a:endParaRPr lang="vi-VN" sz="1000" dirty="0"/>
          </a:p>
        </p:txBody>
      </p:sp>
      <p:sp>
        <p:nvSpPr>
          <p:cNvPr id="25" name="tip"/>
          <p:cNvSpPr/>
          <p:nvPr/>
        </p:nvSpPr>
        <p:spPr>
          <a:xfrm>
            <a:off x="4572000" y="2788920"/>
            <a:ext cx="4114800" cy="1097280"/>
          </a:xfrm>
          <a:prstGeom prst="roundRect">
            <a:avLst>
              <a:gd name="adj" fmla="val 8333"/>
            </a:avLst>
          </a:prstGeom>
          <a:solidFill>
            <a:schemeClr val="accent4">
              <a:alpha val="8000"/>
            </a:schemeClr>
          </a:solidFill>
          <a:ln w="12700">
            <a:solidFill>
              <a:schemeClr val="accent4">
                <a:alpha val="40000"/>
              </a:schemeClr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4754880" y="2880360"/>
            <a:ext cx="37947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100" b="1" dirty="0">
                <a:solidFill>
                  <a:schemeClr val="accent4"/>
                </a:solidFill>
              </a:rPr>
              <a:t>Vận hành hệ thống quản lý ICT (42001, 27001):  </a:t>
            </a:r>
            <a:r>
              <a:rPr lang="vi-VN" sz="1100" dirty="0">
                <a:solidFill>
                  <a:schemeClr val="tx1"/>
                </a:solidFill>
              </a:rPr>
              <a:t>thư mục có đánh số (ví dụ: Hệ thống quản lý AI › 01_Phân tích bối cảnh AI). Có tài liệu làm theo riêng cho ICT.</a:t>
            </a:r>
            <a:endParaRPr lang="vi-VN" sz="1100" dirty="0"/>
          </a:p>
        </p:txBody>
      </p:sp>
      <p:sp>
        <p:nvSpPr>
          <p:cNvPr id="27" name="confirm"/>
          <p:cNvSpPr/>
          <p:nvPr/>
        </p:nvSpPr>
        <p:spPr>
          <a:xfrm>
            <a:off x="457200" y="4114800"/>
            <a:ext cx="8229600" cy="548640"/>
          </a:xfrm>
          <a:prstGeom prst="roundRect">
            <a:avLst>
              <a:gd name="adj" fmla="val 16667"/>
            </a:avLst>
          </a:prstGeom>
          <a:solidFill>
            <a:schemeClr val="accent1">
              <a:alpha val="10000"/>
            </a:schemeClr>
          </a:solidFill>
          <a:ln w="12700">
            <a:solidFill>
              <a:schemeClr val="accent1">
                <a:alpha val="40000"/>
              </a:schemeClr>
            </a:solidFill>
            <a:prstDash val="solid"/>
          </a:ln>
        </p:spPr>
      </p:sp>
      <p:sp>
        <p:nvSpPr>
          <p:cNvPr id="28" name="check"/>
          <p:cNvSpPr/>
          <p:nvPr/>
        </p:nvSpPr>
        <p:spPr>
          <a:xfrm>
            <a:off x="621792" y="4251960"/>
            <a:ext cx="274320" cy="27432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2"/>
            </a:solidFill>
            <a:prstDash val="solid"/>
          </a:ln>
        </p:spPr>
      </p:sp>
      <p:sp>
        <p:nvSpPr>
          <p:cNvPr id="29" name="Text 27"/>
          <p:cNvSpPr txBox="1"/>
          <p:nvPr/>
        </p:nvSpPr>
        <p:spPr>
          <a:xfrm>
            <a:off x="1024128" y="4114800"/>
            <a:ext cx="7543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300" b="1" dirty="0">
                <a:solidFill>
                  <a:schemeClr val="accent1"/>
                </a:solidFill>
              </a:rPr>
              <a:t>Xác nhận  </a:t>
            </a:r>
            <a:r>
              <a:rPr lang="vi-VN" sz="1300" dirty="0">
                <a:solidFill>
                  <a:schemeClr val="tx1"/>
                </a:solidFill>
              </a:rPr>
              <a:t>Mỗi bước lặp lại cùng trình tự (chọn thư mục → soạn bằng AI → lưu).</a:t>
            </a:r>
            <a:endParaRPr lang="vi-VN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vi-VN"/>
              <a:t>19</a:t>
            </a:fld>
            <a:endParaRPr lang="vi-VN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274320"/>
            <a:ext cx="1325880" cy="512064"/>
          </a:xfrm>
          <a:prstGeom prst="roundRect">
            <a:avLst>
              <a:gd name="adj" fmla="val 17857"/>
            </a:avLst>
          </a:prstGeom>
          <a:solidFill>
            <a:schemeClr val="accent3"/>
          </a:solidFill>
          <a:ln w="12700">
            <a:solidFill>
              <a:schemeClr val="accent3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457200" y="274320"/>
            <a:ext cx="13258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vi-VN" sz="1300" b="1" dirty="0">
                <a:solidFill>
                  <a:schemeClr val="bg1"/>
                </a:solidFill>
              </a:rPr>
              <a:t>Kiểm tra</a:t>
            </a:r>
            <a:endParaRPr lang="vi-VN" sz="1300" dirty="0"/>
          </a:p>
        </p:txBody>
      </p:sp>
      <p:sp>
        <p:nvSpPr>
          <p:cNvPr id="4" name="Text 0"/>
          <p:cNvSpPr/>
          <p:nvPr>
            <p:ph idx="100" type="title" hasCustomPrompt="1"/>
          </p:nvPr>
        </p:nvSpPr>
        <p:spPr>
          <a:xfrm>
            <a:off x="1920240" y="256032"/>
            <a:ext cx="6766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vi-VN" sz="2000" b="1" dirty="0">
                <a:solidFill>
                  <a:schemeClr val="tx2"/>
                </a:solidFill>
              </a:rPr>
              <a:t>Kiểm tra đã làm đủ chưa</a:t>
            </a:r>
            <a:endParaRPr lang="vi-VN" sz="2000" dirty="0"/>
          </a:p>
        </p:txBody>
      </p:sp>
      <p:sp>
        <p:nvSpPr>
          <p:cNvPr id="5" name="Shape 3"/>
          <p:cNvSpPr/>
          <p:nvPr/>
        </p:nvSpPr>
        <p:spPr>
          <a:xfrm>
            <a:off x="457200" y="1005840"/>
            <a:ext cx="4023360" cy="2926080"/>
          </a:xfrm>
          <a:prstGeom prst="roundRect">
            <a:avLst>
              <a:gd name="adj" fmla="val 3125"/>
            </a:avLst>
          </a:prstGeom>
          <a:solidFill>
            <a:schemeClr val="accent2">
              <a:alpha val="8000"/>
            </a:schemeClr>
          </a:solidFill>
          <a:ln w="12700">
            <a:solidFill>
              <a:schemeClr val="accent2">
                <a:alpha val="40000"/>
              </a:schemeClr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640080" y="109728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400" b="1" dirty="0">
                <a:solidFill>
                  <a:schemeClr val="accent2"/>
                </a:solidFill>
              </a:rPr>
              <a:t>A. Máy tính của quý công ty</a:t>
            </a:r>
            <a:endParaRPr lang="vi-VN" sz="1400" dirty="0"/>
          </a:p>
        </p:txBody>
      </p:sp>
      <p:sp>
        <p:nvSpPr>
          <p:cNvPr id="7" name="check"/>
          <p:cNvSpPr/>
          <p:nvPr/>
        </p:nvSpPr>
        <p:spPr>
          <a:xfrm>
            <a:off x="658368" y="1600200"/>
            <a:ext cx="256032" cy="25603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1051560" y="1554480"/>
            <a:ext cx="3291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Đã tạo "Thư mục lưu trữ eiso"</a:t>
            </a:r>
            <a:endParaRPr lang="vi-VN" sz="1200" dirty="0"/>
          </a:p>
        </p:txBody>
      </p:sp>
      <p:sp>
        <p:nvSpPr>
          <p:cNvPr id="9" name="check"/>
          <p:cNvSpPr/>
          <p:nvPr/>
        </p:nvSpPr>
        <p:spPr>
          <a:xfrm>
            <a:off x="658368" y="2185416"/>
            <a:ext cx="256032" cy="25603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1051560" y="2139696"/>
            <a:ext cx="3291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Đã đưa tài liệu hiện hành vào "Hệ thống quản lý › 00_Tài liệu"</a:t>
            </a:r>
            <a:endParaRPr lang="vi-VN" sz="1200" dirty="0"/>
          </a:p>
        </p:txBody>
      </p:sp>
      <p:sp>
        <p:nvSpPr>
          <p:cNvPr id="11" name="check"/>
          <p:cNvSpPr/>
          <p:nvPr/>
        </p:nvSpPr>
        <p:spPr>
          <a:xfrm>
            <a:off x="658368" y="2770632"/>
            <a:ext cx="256032" cy="25603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1051560" y="2724912"/>
            <a:ext cx="3291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Mỗi thư mục bước đã có "Biểu mẫu" và "Hồ sơ"</a:t>
            </a:r>
            <a:endParaRPr lang="vi-VN" sz="1200" dirty="0"/>
          </a:p>
        </p:txBody>
      </p:sp>
      <p:sp>
        <p:nvSpPr>
          <p:cNvPr id="13" name="check"/>
          <p:cNvSpPr/>
          <p:nvPr/>
        </p:nvSpPr>
        <p:spPr>
          <a:xfrm>
            <a:off x="658368" y="3355848"/>
            <a:ext cx="256032" cy="25603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1051560" y="3310128"/>
            <a:ext cx="3291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Đã đưa hồ sơ công việc vào "Hồ sơ"</a:t>
            </a:r>
            <a:endParaRPr lang="vi-VN" sz="1200" dirty="0"/>
          </a:p>
        </p:txBody>
      </p:sp>
      <p:sp>
        <p:nvSpPr>
          <p:cNvPr id="15" name="Shape 13"/>
          <p:cNvSpPr/>
          <p:nvPr/>
        </p:nvSpPr>
        <p:spPr>
          <a:xfrm>
            <a:off x="4663440" y="1005840"/>
            <a:ext cx="4023360" cy="2926080"/>
          </a:xfrm>
          <a:prstGeom prst="roundRect">
            <a:avLst>
              <a:gd name="adj" fmla="val 3125"/>
            </a:avLst>
          </a:prstGeom>
          <a:solidFill>
            <a:schemeClr val="accent1">
              <a:alpha val="8000"/>
            </a:schemeClr>
          </a:solidFill>
          <a:ln w="12700">
            <a:solidFill>
              <a:schemeClr val="accent1">
                <a:alpha val="40000"/>
              </a:schemeClr>
            </a:solidFill>
            <a:prstDash val="solid"/>
          </a:ln>
        </p:spPr>
      </p:sp>
      <p:sp>
        <p:nvSpPr>
          <p:cNvPr id="16" name="Text 14"/>
          <p:cNvSpPr txBox="1"/>
          <p:nvPr/>
        </p:nvSpPr>
        <p:spPr>
          <a:xfrm>
            <a:off x="4846320" y="1097280"/>
            <a:ext cx="3657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400" b="1" dirty="0">
                <a:solidFill>
                  <a:schemeClr val="accent1"/>
                </a:solidFill>
              </a:rPr>
              <a:t>B. eiso</a:t>
            </a:r>
            <a:endParaRPr lang="vi-VN" sz="1400" dirty="0"/>
          </a:p>
        </p:txBody>
      </p:sp>
      <p:sp>
        <p:nvSpPr>
          <p:cNvPr id="17" name="check"/>
          <p:cNvSpPr/>
          <p:nvPr/>
        </p:nvSpPr>
        <p:spPr>
          <a:xfrm>
            <a:off x="4864608" y="1600200"/>
            <a:ext cx="256032" cy="25603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5257800" y="1554480"/>
            <a:ext cx="3291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Đã đăng nhập eiso (Chrome, Edge)</a:t>
            </a:r>
            <a:endParaRPr lang="vi-VN" sz="1200" dirty="0"/>
          </a:p>
        </p:txBody>
      </p:sp>
      <p:sp>
        <p:nvSpPr>
          <p:cNvPr id="19" name="check"/>
          <p:cNvSpPr/>
          <p:nvPr/>
        </p:nvSpPr>
        <p:spPr>
          <a:xfrm>
            <a:off x="4864608" y="2185416"/>
            <a:ext cx="256032" cy="25603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5257800" y="2139696"/>
            <a:ext cx="3291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Đã chọn thư mục bước bằng "📁 Chọn thư mục" và "Soạn bằng AI"</a:t>
            </a:r>
            <a:endParaRPr lang="vi-VN" sz="1200" dirty="0"/>
          </a:p>
        </p:txBody>
      </p:sp>
      <p:sp>
        <p:nvSpPr>
          <p:cNvPr id="21" name="check"/>
          <p:cNvSpPr/>
          <p:nvPr/>
        </p:nvSpPr>
        <p:spPr>
          <a:xfrm>
            <a:off x="4864608" y="2770632"/>
            <a:ext cx="256032" cy="25603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prstDash val="solid"/>
          </a:ln>
        </p:spPr>
      </p:sp>
      <p:sp>
        <p:nvSpPr>
          <p:cNvPr id="22" name="Text 20"/>
          <p:cNvSpPr txBox="1"/>
          <p:nvPr/>
        </p:nvSpPr>
        <p:spPr>
          <a:xfrm>
            <a:off x="5257800" y="2724912"/>
            <a:ext cx="3291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Đã chọn thư mục lưu trữ bằng "Lưu vào thư mục trên máy tính"</a:t>
            </a:r>
            <a:endParaRPr lang="vi-VN" sz="1200" dirty="0"/>
          </a:p>
        </p:txBody>
      </p:sp>
      <p:sp>
        <p:nvSpPr>
          <p:cNvPr id="23" name="check"/>
          <p:cNvSpPr/>
          <p:nvPr/>
        </p:nvSpPr>
        <p:spPr>
          <a:xfrm>
            <a:off x="4864608" y="3355848"/>
            <a:ext cx="256032" cy="256032"/>
          </a:xfrm>
          <a:prstGeom prst="rect">
            <a:avLst/>
          </a:prstGeom>
          <a:solidFill>
            <a:schemeClr val="bg1"/>
          </a:solidFill>
          <a:ln w="19050">
            <a:solidFill>
              <a:schemeClr val="accent1"/>
            </a:solidFill>
            <a:prstDash val="solid"/>
          </a:ln>
        </p:spPr>
      </p:sp>
      <p:sp>
        <p:nvSpPr>
          <p:cNvPr id="24" name="Text 22"/>
          <p:cNvSpPr txBox="1"/>
          <p:nvPr/>
        </p:nvSpPr>
        <p:spPr>
          <a:xfrm>
            <a:off x="5257800" y="3310128"/>
            <a:ext cx="3291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vi-VN" sz="1200" dirty="0">
                <a:solidFill>
                  <a:schemeClr val="tx1"/>
                </a:solidFill>
              </a:rPr>
              <a:t>Đã mở tệp trong "Vận hành hệ thống quản lý › bước › Kết quả"</a:t>
            </a:r>
            <a:endParaRPr lang="vi-VN" sz="1200" dirty="0"/>
          </a:p>
        </p:txBody>
      </p:sp>
      <p:sp>
        <p:nvSpPr>
          <p:cNvPr id="25" name="Shape 23"/>
          <p:cNvSpPr/>
          <p:nvPr/>
        </p:nvSpPr>
        <p:spPr>
          <a:xfrm>
            <a:off x="457200" y="4069080"/>
            <a:ext cx="8229600" cy="594360"/>
          </a:xfrm>
          <a:prstGeom prst="roundRect">
            <a:avLst>
              <a:gd name="adj" fmla="val 15385"/>
            </a:avLst>
          </a:prstGeom>
          <a:solidFill>
            <a:schemeClr val="accent3">
              <a:alpha val="10000"/>
            </a:schemeClr>
          </a:solidFill>
          <a:ln w="12700">
            <a:solidFill>
              <a:schemeClr val="accent3">
                <a:alpha val="40000"/>
              </a:schemeClr>
            </a:solidFill>
            <a:prstDash val="solid"/>
          </a:ln>
        </p:spPr>
      </p:sp>
      <p:sp>
        <p:nvSpPr>
          <p:cNvPr id="26" name="Text 24"/>
          <p:cNvSpPr txBox="1"/>
          <p:nvPr/>
        </p:nvSpPr>
        <p:spPr>
          <a:xfrm>
            <a:off x="685800" y="4069080"/>
            <a:ext cx="786384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vi-VN" sz="1200" b="1" dirty="0">
                <a:solidFill>
                  <a:schemeClr val="accent3"/>
                </a:solidFill>
              </a:rPr>
              <a:t>Máy tính dùng chung:  </a:t>
            </a:r>
            <a:r>
              <a:rPr lang="vi-VN" sz="1200" dirty="0">
                <a:solidFill>
                  <a:schemeClr val="tx1"/>
                </a:solidFill>
              </a:rPr>
              <a:t>sau khi xong hãy bấm "Xóa tất cả" ở "Công việc trước đây".  Liên hệ: eiso@eiso.co.kr</a:t>
            </a:r>
            <a:endParaRPr lang="vi-VN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56032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vi-VN"/>
              <a:t>20</a:t>
            </a:fld>
            <a:endParaRPr lang="vi-VN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eiso">
  <a:themeElements>
    <a:clrScheme name="eiso">
      <a:dk1>
        <a:srgbClr val="1F2937"/>
      </a:dk1>
      <a:lt1>
        <a:srgbClr val="FFFFFF"/>
      </a:lt1>
      <a:dk2>
        <a:srgbClr val="1F3864"/>
      </a:dk2>
      <a:lt2>
        <a:srgbClr val="F4F7FB"/>
      </a:lt2>
      <a:accent1>
        <a:srgbClr val="3373C0"/>
      </a:accent1>
      <a:accent2>
        <a:srgbClr val="2F7A64"/>
      </a:accent2>
      <a:accent3>
        <a:srgbClr val="8A5A00"/>
      </a:accent3>
      <a:accent4>
        <a:srgbClr val="6357B6"/>
      </a:accent4>
      <a:accent5>
        <a:srgbClr val="B45309"/>
      </a:accent5>
      <a:accent6>
        <a:srgbClr val="53657E"/>
      </a:accent6>
      <a:hlink>
        <a:srgbClr val="3373C0"/>
      </a:hlink>
      <a:folHlink>
        <a:srgbClr val="6357B6"/>
      </a:folHlink>
    </a:clrScheme>
    <a:fontScheme name="eiso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eiso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Làm theo tôi: kết nối máy tính của quý công ty với eiso</dc:title>
  <dc:subject>Cách tạo, lưu dữ liệu và liên kết chức năng — làm theo từng bước</dc:subject>
  <dc:creator>eiso</dc:creator>
  <cp:lastModifiedBy>eiso</cp:lastModifiedBy>
  <cp:revision>1</cp:revision>
  <dcterms:created xsi:type="dcterms:W3CDTF">2026-10-26T01:06:44Z</dcterms:created>
  <dcterms:modified xsi:type="dcterms:W3CDTF">2026-10-26T01:06:44Z</dcterms:modified>
</cp:coreProperties>
</file>